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7"/>
  </p:notesMasterIdLst>
  <p:handoutMasterIdLst>
    <p:handoutMasterId r:id="rId28"/>
  </p:handoutMasterIdLst>
  <p:sldIdLst>
    <p:sldId id="317" r:id="rId5"/>
    <p:sldId id="307" r:id="rId6"/>
    <p:sldId id="308" r:id="rId7"/>
    <p:sldId id="318" r:id="rId8"/>
    <p:sldId id="319" r:id="rId9"/>
    <p:sldId id="320" r:id="rId10"/>
    <p:sldId id="321" r:id="rId11"/>
    <p:sldId id="322" r:id="rId12"/>
    <p:sldId id="323" r:id="rId13"/>
    <p:sldId id="324" r:id="rId14"/>
    <p:sldId id="325" r:id="rId15"/>
    <p:sldId id="326" r:id="rId16"/>
    <p:sldId id="327" r:id="rId17"/>
    <p:sldId id="328" r:id="rId18"/>
    <p:sldId id="329" r:id="rId19"/>
    <p:sldId id="330" r:id="rId20"/>
    <p:sldId id="331" r:id="rId21"/>
    <p:sldId id="332" r:id="rId22"/>
    <p:sldId id="333" r:id="rId23"/>
    <p:sldId id="278" r:id="rId24"/>
    <p:sldId id="309" r:id="rId25"/>
    <p:sldId id="30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A58"/>
    <a:srgbClr val="505A47"/>
    <a:srgbClr val="D1D8B7"/>
    <a:srgbClr val="A09D79"/>
    <a:srgbClr val="AD5C4D"/>
    <a:srgbClr val="543E35"/>
    <a:srgbClr val="637700"/>
    <a:srgbClr val="FFF4ED"/>
    <a:srgbClr val="5E6A7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C21BD7-61BC-470D-A4A1-D89220BE7ABD}" v="4" dt="2026-02-17T02:31:27.250"/>
  </p1510:revLst>
</p1510:revInfo>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405" autoAdjust="0"/>
  </p:normalViewPr>
  <p:slideViewPr>
    <p:cSldViewPr snapToGrid="0">
      <p:cViewPr varScale="1">
        <p:scale>
          <a:sx n="70" d="100"/>
          <a:sy n="70" d="100"/>
        </p:scale>
        <p:origin x="536" y="52"/>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Madhu Bala" userId="660bb829f55315f9" providerId="LiveId" clId="{E607ADC5-FED2-41EA-A363-545130906DF7}"/>
    <pc:docChg chg="undo custSel delSld modSld">
      <pc:chgData name="Dr. Madhu Bala" userId="660bb829f55315f9" providerId="LiveId" clId="{E607ADC5-FED2-41EA-A363-545130906DF7}" dt="2026-02-17T02:31:09.518" v="183" actId="20577"/>
      <pc:docMkLst>
        <pc:docMk/>
      </pc:docMkLst>
      <pc:sldChg chg="del">
        <pc:chgData name="Dr. Madhu Bala" userId="660bb829f55315f9" providerId="LiveId" clId="{E607ADC5-FED2-41EA-A363-545130906DF7}" dt="2026-02-17T02:30:23.426" v="122" actId="2696"/>
        <pc:sldMkLst>
          <pc:docMk/>
          <pc:sldMk cId="1096717490" sldId="263"/>
        </pc:sldMkLst>
      </pc:sldChg>
      <pc:sldChg chg="modSp mod">
        <pc:chgData name="Dr. Madhu Bala" userId="660bb829f55315f9" providerId="LiveId" clId="{E607ADC5-FED2-41EA-A363-545130906DF7}" dt="2026-02-17T02:31:09.518" v="183" actId="20577"/>
        <pc:sldMkLst>
          <pc:docMk/>
          <pc:sldMk cId="2188828507" sldId="304"/>
        </pc:sldMkLst>
        <pc:spChg chg="mod">
          <ac:chgData name="Dr. Madhu Bala" userId="660bb829f55315f9" providerId="LiveId" clId="{E607ADC5-FED2-41EA-A363-545130906DF7}" dt="2026-02-17T02:31:09.518" v="183" actId="20577"/>
          <ac:spMkLst>
            <pc:docMk/>
            <pc:sldMk cId="2188828507" sldId="304"/>
            <ac:spMk id="11" creationId="{C6DCC38C-603B-CCD0-2914-0BBCD4F4F74E}"/>
          </ac:spMkLst>
        </pc:spChg>
      </pc:sldChg>
      <pc:sldChg chg="del">
        <pc:chgData name="Dr. Madhu Bala" userId="660bb829f55315f9" providerId="LiveId" clId="{E607ADC5-FED2-41EA-A363-545130906DF7}" dt="2026-02-17T02:30:23.426" v="122" actId="2696"/>
        <pc:sldMkLst>
          <pc:docMk/>
          <pc:sldMk cId="4230106960" sldId="310"/>
        </pc:sldMkLst>
      </pc:sldChg>
      <pc:sldChg chg="del">
        <pc:chgData name="Dr. Madhu Bala" userId="660bb829f55315f9" providerId="LiveId" clId="{E607ADC5-FED2-41EA-A363-545130906DF7}" dt="2026-02-17T02:30:23.426" v="122" actId="2696"/>
        <pc:sldMkLst>
          <pc:docMk/>
          <pc:sldMk cId="3748348926" sldId="311"/>
        </pc:sldMkLst>
      </pc:sldChg>
      <pc:sldChg chg="del">
        <pc:chgData name="Dr. Madhu Bala" userId="660bb829f55315f9" providerId="LiveId" clId="{E607ADC5-FED2-41EA-A363-545130906DF7}" dt="2026-02-17T02:30:23.426" v="122" actId="2696"/>
        <pc:sldMkLst>
          <pc:docMk/>
          <pc:sldMk cId="859909800" sldId="312"/>
        </pc:sldMkLst>
      </pc:sldChg>
      <pc:sldChg chg="del">
        <pc:chgData name="Dr. Madhu Bala" userId="660bb829f55315f9" providerId="LiveId" clId="{E607ADC5-FED2-41EA-A363-545130906DF7}" dt="2026-02-17T02:30:23.426" v="122" actId="2696"/>
        <pc:sldMkLst>
          <pc:docMk/>
          <pc:sldMk cId="4132147533" sldId="314"/>
        </pc:sldMkLst>
      </pc:sldChg>
      <pc:sldChg chg="del">
        <pc:chgData name="Dr. Madhu Bala" userId="660bb829f55315f9" providerId="LiveId" clId="{E607ADC5-FED2-41EA-A363-545130906DF7}" dt="2026-02-17T02:30:23.426" v="122" actId="2696"/>
        <pc:sldMkLst>
          <pc:docMk/>
          <pc:sldMk cId="3064996118" sldId="315"/>
        </pc:sldMkLst>
      </pc:sldChg>
      <pc:sldChg chg="del">
        <pc:chgData name="Dr. Madhu Bala" userId="660bb829f55315f9" providerId="LiveId" clId="{E607ADC5-FED2-41EA-A363-545130906DF7}" dt="2026-02-17T02:30:23.426" v="122" actId="2696"/>
        <pc:sldMkLst>
          <pc:docMk/>
          <pc:sldMk cId="537809529" sldId="316"/>
        </pc:sldMkLst>
      </pc:sldChg>
      <pc:sldChg chg="modSp mod">
        <pc:chgData name="Dr. Madhu Bala" userId="660bb829f55315f9" providerId="LiveId" clId="{E607ADC5-FED2-41EA-A363-545130906DF7}" dt="2026-02-17T02:16:57.306" v="1" actId="20577"/>
        <pc:sldMkLst>
          <pc:docMk/>
          <pc:sldMk cId="786123864" sldId="318"/>
        </pc:sldMkLst>
        <pc:spChg chg="mod">
          <ac:chgData name="Dr. Madhu Bala" userId="660bb829f55315f9" providerId="LiveId" clId="{E607ADC5-FED2-41EA-A363-545130906DF7}" dt="2026-02-17T02:16:57.306" v="1" actId="20577"/>
          <ac:spMkLst>
            <pc:docMk/>
            <pc:sldMk cId="786123864" sldId="318"/>
            <ac:spMk id="2" creationId="{1F1538C7-565C-1AD8-ED4C-D57DC556C639}"/>
          </ac:spMkLst>
        </pc:spChg>
      </pc:sldChg>
      <pc:sldChg chg="modSp mod">
        <pc:chgData name="Dr. Madhu Bala" userId="660bb829f55315f9" providerId="LiveId" clId="{E607ADC5-FED2-41EA-A363-545130906DF7}" dt="2026-02-17T02:17:29.689" v="5" actId="20577"/>
        <pc:sldMkLst>
          <pc:docMk/>
          <pc:sldMk cId="521503862" sldId="319"/>
        </pc:sldMkLst>
        <pc:spChg chg="mod">
          <ac:chgData name="Dr. Madhu Bala" userId="660bb829f55315f9" providerId="LiveId" clId="{E607ADC5-FED2-41EA-A363-545130906DF7}" dt="2026-02-17T02:17:29.689" v="5" actId="20577"/>
          <ac:spMkLst>
            <pc:docMk/>
            <pc:sldMk cId="521503862" sldId="319"/>
            <ac:spMk id="2" creationId="{760FA922-C31D-3D8E-C693-865958C4A4F7}"/>
          </ac:spMkLst>
        </pc:spChg>
        <pc:picChg chg="mod">
          <ac:chgData name="Dr. Madhu Bala" userId="660bb829f55315f9" providerId="LiveId" clId="{E607ADC5-FED2-41EA-A363-545130906DF7}" dt="2026-02-17T02:17:19.962" v="3" actId="1076"/>
          <ac:picMkLst>
            <pc:docMk/>
            <pc:sldMk cId="521503862" sldId="319"/>
            <ac:picMk id="5" creationId="{4CD505D0-6B3D-E5CF-904A-92F3B537C3D8}"/>
          </ac:picMkLst>
        </pc:picChg>
      </pc:sldChg>
      <pc:sldChg chg="modSp mod">
        <pc:chgData name="Dr. Madhu Bala" userId="660bb829f55315f9" providerId="LiveId" clId="{E607ADC5-FED2-41EA-A363-545130906DF7}" dt="2026-02-17T02:18:23.794" v="48" actId="20577"/>
        <pc:sldMkLst>
          <pc:docMk/>
          <pc:sldMk cId="2093214808" sldId="320"/>
        </pc:sldMkLst>
        <pc:spChg chg="mod">
          <ac:chgData name="Dr. Madhu Bala" userId="660bb829f55315f9" providerId="LiveId" clId="{E607ADC5-FED2-41EA-A363-545130906DF7}" dt="2026-02-17T02:18:23.794" v="48" actId="20577"/>
          <ac:spMkLst>
            <pc:docMk/>
            <pc:sldMk cId="2093214808" sldId="320"/>
            <ac:spMk id="3" creationId="{14F8FB41-AB99-85DD-F11E-D941E0C2C574}"/>
          </ac:spMkLst>
        </pc:spChg>
      </pc:sldChg>
      <pc:sldChg chg="modSp mod">
        <pc:chgData name="Dr. Madhu Bala" userId="660bb829f55315f9" providerId="LiveId" clId="{E607ADC5-FED2-41EA-A363-545130906DF7}" dt="2026-02-17T02:22:39.927" v="71" actId="27636"/>
        <pc:sldMkLst>
          <pc:docMk/>
          <pc:sldMk cId="2785895523" sldId="321"/>
        </pc:sldMkLst>
        <pc:spChg chg="mod">
          <ac:chgData name="Dr. Madhu Bala" userId="660bb829f55315f9" providerId="LiveId" clId="{E607ADC5-FED2-41EA-A363-545130906DF7}" dt="2026-02-17T02:21:43.991" v="53"/>
          <ac:spMkLst>
            <pc:docMk/>
            <pc:sldMk cId="2785895523" sldId="321"/>
            <ac:spMk id="2" creationId="{6B0BB19B-8FC5-A8EC-9099-7BD0551FDF55}"/>
          </ac:spMkLst>
        </pc:spChg>
        <pc:spChg chg="mod">
          <ac:chgData name="Dr. Madhu Bala" userId="660bb829f55315f9" providerId="LiveId" clId="{E607ADC5-FED2-41EA-A363-545130906DF7}" dt="2026-02-17T02:22:20.887" v="64" actId="12"/>
          <ac:spMkLst>
            <pc:docMk/>
            <pc:sldMk cId="2785895523" sldId="321"/>
            <ac:spMk id="3" creationId="{72620D15-59CD-3BBA-60E1-20D264D188F3}"/>
          </ac:spMkLst>
        </pc:spChg>
        <pc:spChg chg="mod">
          <ac:chgData name="Dr. Madhu Bala" userId="660bb829f55315f9" providerId="LiveId" clId="{E607ADC5-FED2-41EA-A363-545130906DF7}" dt="2026-02-17T02:22:39.927" v="71" actId="27636"/>
          <ac:spMkLst>
            <pc:docMk/>
            <pc:sldMk cId="2785895523" sldId="321"/>
            <ac:spMk id="4" creationId="{D5EA125C-E9A7-0207-1C85-762ACFDE4CBD}"/>
          </ac:spMkLst>
        </pc:spChg>
      </pc:sldChg>
      <pc:sldChg chg="modSp mod">
        <pc:chgData name="Dr. Madhu Bala" userId="660bb829f55315f9" providerId="LiveId" clId="{E607ADC5-FED2-41EA-A363-545130906DF7}" dt="2026-02-17T02:23:11.096" v="72" actId="113"/>
        <pc:sldMkLst>
          <pc:docMk/>
          <pc:sldMk cId="1596599818" sldId="323"/>
        </pc:sldMkLst>
        <pc:spChg chg="mod">
          <ac:chgData name="Dr. Madhu Bala" userId="660bb829f55315f9" providerId="LiveId" clId="{E607ADC5-FED2-41EA-A363-545130906DF7}" dt="2026-02-17T02:23:11.096" v="72" actId="113"/>
          <ac:spMkLst>
            <pc:docMk/>
            <pc:sldMk cId="1596599818" sldId="323"/>
            <ac:spMk id="4" creationId="{0CFC02D5-FB0B-A253-EE14-B080AE40D0CA}"/>
          </ac:spMkLst>
        </pc:spChg>
      </pc:sldChg>
      <pc:sldChg chg="modSp mod">
        <pc:chgData name="Dr. Madhu Bala" userId="660bb829f55315f9" providerId="LiveId" clId="{E607ADC5-FED2-41EA-A363-545130906DF7}" dt="2026-02-17T02:23:23.638" v="73" actId="113"/>
        <pc:sldMkLst>
          <pc:docMk/>
          <pc:sldMk cId="3039836597" sldId="324"/>
        </pc:sldMkLst>
        <pc:spChg chg="mod">
          <ac:chgData name="Dr. Madhu Bala" userId="660bb829f55315f9" providerId="LiveId" clId="{E607ADC5-FED2-41EA-A363-545130906DF7}" dt="2026-02-17T02:23:23.638" v="73" actId="113"/>
          <ac:spMkLst>
            <pc:docMk/>
            <pc:sldMk cId="3039836597" sldId="324"/>
            <ac:spMk id="4" creationId="{4AE482E9-C9DE-D6BD-1EAD-D54911ED0CB5}"/>
          </ac:spMkLst>
        </pc:spChg>
      </pc:sldChg>
      <pc:sldChg chg="modSp mod">
        <pc:chgData name="Dr. Madhu Bala" userId="660bb829f55315f9" providerId="LiveId" clId="{E607ADC5-FED2-41EA-A363-545130906DF7}" dt="2026-02-17T02:23:43.484" v="74" actId="113"/>
        <pc:sldMkLst>
          <pc:docMk/>
          <pc:sldMk cId="10440489" sldId="325"/>
        </pc:sldMkLst>
        <pc:spChg chg="mod">
          <ac:chgData name="Dr. Madhu Bala" userId="660bb829f55315f9" providerId="LiveId" clId="{E607ADC5-FED2-41EA-A363-545130906DF7}" dt="2026-02-17T02:23:43.484" v="74" actId="113"/>
          <ac:spMkLst>
            <pc:docMk/>
            <pc:sldMk cId="10440489" sldId="325"/>
            <ac:spMk id="4" creationId="{F5E9CCB4-FC9F-FFC5-D015-54BA6855B934}"/>
          </ac:spMkLst>
        </pc:spChg>
      </pc:sldChg>
      <pc:sldChg chg="modSp mod">
        <pc:chgData name="Dr. Madhu Bala" userId="660bb829f55315f9" providerId="LiveId" clId="{E607ADC5-FED2-41EA-A363-545130906DF7}" dt="2026-02-17T02:24:07.305" v="76" actId="255"/>
        <pc:sldMkLst>
          <pc:docMk/>
          <pc:sldMk cId="2746516234" sldId="326"/>
        </pc:sldMkLst>
        <pc:spChg chg="mod">
          <ac:chgData name="Dr. Madhu Bala" userId="660bb829f55315f9" providerId="LiveId" clId="{E607ADC5-FED2-41EA-A363-545130906DF7}" dt="2026-02-17T02:24:07.305" v="76" actId="255"/>
          <ac:spMkLst>
            <pc:docMk/>
            <pc:sldMk cId="2746516234" sldId="326"/>
            <ac:spMk id="4" creationId="{8706BB11-71A4-E6A4-8855-183785E5D2F3}"/>
          </ac:spMkLst>
        </pc:spChg>
      </pc:sldChg>
      <pc:sldChg chg="modSp mod">
        <pc:chgData name="Dr. Madhu Bala" userId="660bb829f55315f9" providerId="LiveId" clId="{E607ADC5-FED2-41EA-A363-545130906DF7}" dt="2026-02-17T02:24:19.860" v="77" actId="113"/>
        <pc:sldMkLst>
          <pc:docMk/>
          <pc:sldMk cId="1279430997" sldId="327"/>
        </pc:sldMkLst>
        <pc:spChg chg="mod">
          <ac:chgData name="Dr. Madhu Bala" userId="660bb829f55315f9" providerId="LiveId" clId="{E607ADC5-FED2-41EA-A363-545130906DF7}" dt="2026-02-17T02:24:19.860" v="77" actId="113"/>
          <ac:spMkLst>
            <pc:docMk/>
            <pc:sldMk cId="1279430997" sldId="327"/>
            <ac:spMk id="4" creationId="{2E53A78D-FD64-81E7-B237-F7D64AA81EC2}"/>
          </ac:spMkLst>
        </pc:spChg>
      </pc:sldChg>
      <pc:sldChg chg="modSp mod">
        <pc:chgData name="Dr. Madhu Bala" userId="660bb829f55315f9" providerId="LiveId" clId="{E607ADC5-FED2-41EA-A363-545130906DF7}" dt="2026-02-17T02:24:33.967" v="80" actId="115"/>
        <pc:sldMkLst>
          <pc:docMk/>
          <pc:sldMk cId="2795699306" sldId="328"/>
        </pc:sldMkLst>
        <pc:spChg chg="mod">
          <ac:chgData name="Dr. Madhu Bala" userId="660bb829f55315f9" providerId="LiveId" clId="{E607ADC5-FED2-41EA-A363-545130906DF7}" dt="2026-02-17T02:24:33.967" v="80" actId="115"/>
          <ac:spMkLst>
            <pc:docMk/>
            <pc:sldMk cId="2795699306" sldId="328"/>
            <ac:spMk id="4" creationId="{3ACDDB59-4A7B-7B46-8EBD-ED797E11299A}"/>
          </ac:spMkLst>
        </pc:spChg>
      </pc:sldChg>
      <pc:sldChg chg="modSp mod">
        <pc:chgData name="Dr. Madhu Bala" userId="660bb829f55315f9" providerId="LiveId" clId="{E607ADC5-FED2-41EA-A363-545130906DF7}" dt="2026-02-17T02:24:46.332" v="82" actId="113"/>
        <pc:sldMkLst>
          <pc:docMk/>
          <pc:sldMk cId="1761891919" sldId="329"/>
        </pc:sldMkLst>
        <pc:spChg chg="mod">
          <ac:chgData name="Dr. Madhu Bala" userId="660bb829f55315f9" providerId="LiveId" clId="{E607ADC5-FED2-41EA-A363-545130906DF7}" dt="2026-02-17T02:24:46.332" v="82" actId="113"/>
          <ac:spMkLst>
            <pc:docMk/>
            <pc:sldMk cId="1761891919" sldId="329"/>
            <ac:spMk id="4" creationId="{0794109C-6276-AA9B-F796-3EC582AF9E2E}"/>
          </ac:spMkLst>
        </pc:spChg>
      </pc:sldChg>
      <pc:sldChg chg="delSp modSp mod">
        <pc:chgData name="Dr. Madhu Bala" userId="660bb829f55315f9" providerId="LiveId" clId="{E607ADC5-FED2-41EA-A363-545130906DF7}" dt="2026-02-17T02:26:00.412" v="105" actId="113"/>
        <pc:sldMkLst>
          <pc:docMk/>
          <pc:sldMk cId="2350071844" sldId="330"/>
        </pc:sldMkLst>
        <pc:spChg chg="del">
          <ac:chgData name="Dr. Madhu Bala" userId="660bb829f55315f9" providerId="LiveId" clId="{E607ADC5-FED2-41EA-A363-545130906DF7}" dt="2026-02-17T02:25:10.177" v="85" actId="21"/>
          <ac:spMkLst>
            <pc:docMk/>
            <pc:sldMk cId="2350071844" sldId="330"/>
            <ac:spMk id="2" creationId="{C544789E-C777-B002-A71C-581EC2646ABC}"/>
          </ac:spMkLst>
        </pc:spChg>
        <pc:spChg chg="mod">
          <ac:chgData name="Dr. Madhu Bala" userId="660bb829f55315f9" providerId="LiveId" clId="{E607ADC5-FED2-41EA-A363-545130906DF7}" dt="2026-02-17T02:26:00.412" v="105" actId="113"/>
          <ac:spMkLst>
            <pc:docMk/>
            <pc:sldMk cId="2350071844" sldId="330"/>
            <ac:spMk id="4" creationId="{BA7E2626-00F3-98F7-CCB3-C121EE05571A}"/>
          </ac:spMkLst>
        </pc:spChg>
      </pc:sldChg>
      <pc:sldChg chg="addSp delSp modSp mod">
        <pc:chgData name="Dr. Madhu Bala" userId="660bb829f55315f9" providerId="LiveId" clId="{E607ADC5-FED2-41EA-A363-545130906DF7}" dt="2026-02-17T02:29:37.080" v="120" actId="403"/>
        <pc:sldMkLst>
          <pc:docMk/>
          <pc:sldMk cId="678295051" sldId="331"/>
        </pc:sldMkLst>
        <pc:spChg chg="mod">
          <ac:chgData name="Dr. Madhu Bala" userId="660bb829f55315f9" providerId="LiveId" clId="{E607ADC5-FED2-41EA-A363-545130906DF7}" dt="2026-02-17T02:29:37.080" v="120" actId="403"/>
          <ac:spMkLst>
            <pc:docMk/>
            <pc:sldMk cId="678295051" sldId="331"/>
            <ac:spMk id="2" creationId="{3621DF2D-30C3-F909-F100-CFD3A1667FBA}"/>
          </ac:spMkLst>
        </pc:spChg>
        <pc:spChg chg="mod">
          <ac:chgData name="Dr. Madhu Bala" userId="660bb829f55315f9" providerId="LiveId" clId="{E607ADC5-FED2-41EA-A363-545130906DF7}" dt="2026-02-17T02:29:23.269" v="116" actId="113"/>
          <ac:spMkLst>
            <pc:docMk/>
            <pc:sldMk cId="678295051" sldId="331"/>
            <ac:spMk id="3" creationId="{C70A22BF-8FFA-E43D-F6B1-820A9977E592}"/>
          </ac:spMkLst>
        </pc:spChg>
        <pc:spChg chg="del">
          <ac:chgData name="Dr. Madhu Bala" userId="660bb829f55315f9" providerId="LiveId" clId="{E607ADC5-FED2-41EA-A363-545130906DF7}" dt="2026-02-17T02:28:42.607" v="106" actId="22"/>
          <ac:spMkLst>
            <pc:docMk/>
            <pc:sldMk cId="678295051" sldId="331"/>
            <ac:spMk id="4" creationId="{1017E8B1-289C-72E9-5616-A4892AD5A059}"/>
          </ac:spMkLst>
        </pc:spChg>
        <pc:spChg chg="del">
          <ac:chgData name="Dr. Madhu Bala" userId="660bb829f55315f9" providerId="LiveId" clId="{E607ADC5-FED2-41EA-A363-545130906DF7}" dt="2026-02-17T02:28:51.310" v="108" actId="21"/>
          <ac:spMkLst>
            <pc:docMk/>
            <pc:sldMk cId="678295051" sldId="331"/>
            <ac:spMk id="5" creationId="{5D82E64E-4D1E-58A0-227E-65835FD48D5E}"/>
          </ac:spMkLst>
        </pc:spChg>
        <pc:picChg chg="add mod ord">
          <ac:chgData name="Dr. Madhu Bala" userId="660bb829f55315f9" providerId="LiveId" clId="{E607ADC5-FED2-41EA-A363-545130906DF7}" dt="2026-02-17T02:29:00.300" v="111" actId="1076"/>
          <ac:picMkLst>
            <pc:docMk/>
            <pc:sldMk cId="678295051" sldId="331"/>
            <ac:picMk id="9" creationId="{D3696049-BEF9-1CEC-E430-7945875A00F9}"/>
          </ac:picMkLst>
        </pc:picChg>
      </pc:sldChg>
      <pc:sldChg chg="modSp mod">
        <pc:chgData name="Dr. Madhu Bala" userId="660bb829f55315f9" providerId="LiveId" clId="{E607ADC5-FED2-41EA-A363-545130906DF7}" dt="2026-02-17T02:29:58.329" v="121" actId="113"/>
        <pc:sldMkLst>
          <pc:docMk/>
          <pc:sldMk cId="1359045092" sldId="333"/>
        </pc:sldMkLst>
        <pc:spChg chg="mod">
          <ac:chgData name="Dr. Madhu Bala" userId="660bb829f55315f9" providerId="LiveId" clId="{E607ADC5-FED2-41EA-A363-545130906DF7}" dt="2026-02-17T02:29:58.329" v="121" actId="113"/>
          <ac:spMkLst>
            <pc:docMk/>
            <pc:sldMk cId="1359045092" sldId="333"/>
            <ac:spMk id="4" creationId="{70A8CF14-24B1-68B6-97F5-7BE2C435022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2/16/2026</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2/16/2026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a:t>
            </a:fld>
            <a:endParaRPr lang="en-US" noProof="0" dirty="0"/>
          </a:p>
        </p:txBody>
      </p:sp>
    </p:spTree>
    <p:extLst>
      <p:ext uri="{BB962C8B-B14F-4D97-AF65-F5344CB8AC3E}">
        <p14:creationId xmlns:p14="http://schemas.microsoft.com/office/powerpoint/2010/main" val="1467541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1473721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20</a:t>
            </a:fld>
            <a:endParaRPr lang="en-US" noProof="0" dirty="0"/>
          </a:p>
        </p:txBody>
      </p:sp>
    </p:spTree>
    <p:extLst>
      <p:ext uri="{BB962C8B-B14F-4D97-AF65-F5344CB8AC3E}">
        <p14:creationId xmlns:p14="http://schemas.microsoft.com/office/powerpoint/2010/main" val="674091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21</a:t>
            </a:fld>
            <a:endParaRPr lang="en-US" noProof="0" dirty="0"/>
          </a:p>
        </p:txBody>
      </p:sp>
    </p:spTree>
    <p:extLst>
      <p:ext uri="{BB962C8B-B14F-4D97-AF65-F5344CB8AC3E}">
        <p14:creationId xmlns:p14="http://schemas.microsoft.com/office/powerpoint/2010/main" val="87366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22</a:t>
            </a:fld>
            <a:endParaRPr lang="en-US" noProof="0" dirty="0"/>
          </a:p>
        </p:txBody>
      </p:sp>
    </p:spTree>
    <p:extLst>
      <p:ext uri="{BB962C8B-B14F-4D97-AF65-F5344CB8AC3E}">
        <p14:creationId xmlns:p14="http://schemas.microsoft.com/office/powerpoint/2010/main" val="4105550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dirty="0"/>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a:xfrm>
            <a:off x="915924" y="914400"/>
            <a:ext cx="10360152" cy="5029200"/>
          </a:xfrm>
        </p:spPr>
        <p:txBody>
          <a:bodyPr anchor="ctr"/>
          <a:lstStyle/>
          <a:p>
            <a:br>
              <a:rPr lang="en-US" dirty="0"/>
            </a:br>
            <a:r>
              <a:rPr lang="en-US" dirty="0"/>
              <a:t>CLIMATE CHANGE</a:t>
            </a:r>
            <a:br>
              <a:rPr lang="en-US" dirty="0"/>
            </a:br>
            <a:br>
              <a:rPr lang="en-US" dirty="0"/>
            </a:br>
            <a:br>
              <a:rPr lang="en-US" dirty="0"/>
            </a:br>
            <a:r>
              <a:rPr lang="en-US" dirty="0"/>
              <a:t>					</a:t>
            </a:r>
            <a:r>
              <a:rPr lang="en-US" sz="2400" b="1" dirty="0"/>
              <a:t>Dr. Madhu </a:t>
            </a:r>
            <a:r>
              <a:rPr lang="en-US" sz="2400" b="1"/>
              <a:t>Bala</a:t>
            </a:r>
            <a:br>
              <a:rPr lang="en-US" sz="2400" dirty="0"/>
            </a:br>
            <a:r>
              <a:rPr lang="en-US" sz="2400" dirty="0"/>
              <a:t>					</a:t>
            </a:r>
            <a:r>
              <a:rPr lang="en-US" sz="2400" i="1" dirty="0"/>
              <a:t>Assistant Professor</a:t>
            </a:r>
            <a:br>
              <a:rPr lang="en-US" sz="2400" i="1" dirty="0"/>
            </a:br>
            <a:r>
              <a:rPr lang="en-US" sz="2400" i="1" dirty="0"/>
              <a:t>					</a:t>
            </a:r>
            <a:r>
              <a:rPr lang="en-US" sz="2400" i="1" dirty="0" err="1"/>
              <a:t>Patliputra</a:t>
            </a:r>
            <a:r>
              <a:rPr lang="en-US" sz="2400" i="1" dirty="0"/>
              <a:t> University</a:t>
            </a:r>
            <a:endParaRPr lang="en-US" i="1" dirty="0"/>
          </a:p>
        </p:txBody>
      </p:sp>
    </p:spTree>
    <p:extLst>
      <p:ext uri="{BB962C8B-B14F-4D97-AF65-F5344CB8AC3E}">
        <p14:creationId xmlns:p14="http://schemas.microsoft.com/office/powerpoint/2010/main" val="133816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46C7B-D29F-368C-FEEC-CDFA125F8E5C}"/>
              </a:ext>
            </a:extLst>
          </p:cNvPr>
          <p:cNvSpPr>
            <a:spLocks noGrp="1"/>
          </p:cNvSpPr>
          <p:nvPr>
            <p:ph type="title"/>
          </p:nvPr>
        </p:nvSpPr>
        <p:spPr>
          <a:xfrm>
            <a:off x="1001467" y="914400"/>
            <a:ext cx="5641848" cy="5029200"/>
          </a:xfrm>
        </p:spPr>
        <p:txBody>
          <a:bodyPr/>
          <a:lstStyle/>
          <a:p>
            <a:r>
              <a:rPr lang="en-US" dirty="0"/>
              <a:t>agenda</a:t>
            </a:r>
          </a:p>
        </p:txBody>
      </p:sp>
      <p:graphicFrame>
        <p:nvGraphicFramePr>
          <p:cNvPr id="6" name="Table 4">
            <a:extLst>
              <a:ext uri="{FF2B5EF4-FFF2-40B4-BE49-F238E27FC236}">
                <a16:creationId xmlns:a16="http://schemas.microsoft.com/office/drawing/2014/main" id="{0D6FB95E-6987-A57C-3663-3FD6F6FAC24E}"/>
              </a:ext>
            </a:extLst>
          </p:cNvPr>
          <p:cNvGraphicFramePr>
            <a:graphicFrameLocks noGrp="1"/>
          </p:cNvGraphicFramePr>
          <p:nvPr>
            <p:ph idx="1"/>
            <p:extLst>
              <p:ext uri="{D42A27DB-BD31-4B8C-83A1-F6EECF244321}">
                <p14:modId xmlns:p14="http://schemas.microsoft.com/office/powerpoint/2010/main" val="513174633"/>
              </p:ext>
            </p:extLst>
          </p:nvPr>
        </p:nvGraphicFramePr>
        <p:xfrm>
          <a:off x="6355081" y="1143000"/>
          <a:ext cx="4705032" cy="4574656"/>
        </p:xfrm>
        <a:graphic>
          <a:graphicData uri="http://schemas.openxmlformats.org/drawingml/2006/table">
            <a:tbl>
              <a:tblPr firstRow="1" bandRow="1"/>
              <a:tblGrid>
                <a:gridCol w="4705032">
                  <a:extLst>
                    <a:ext uri="{9D8B030D-6E8A-4147-A177-3AD203B41FA5}">
                      <a16:colId xmlns:a16="http://schemas.microsoft.com/office/drawing/2014/main" val="1563570424"/>
                    </a:ext>
                  </a:extLst>
                </a:gridCol>
              </a:tblGrid>
              <a:tr h="78279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b="0" dirty="0">
                          <a:latin typeface="+mn-lt"/>
                          <a:cs typeface="Gill Sans Light" panose="020B0302020104020203" pitchFamily="34" charset="-79"/>
                        </a:rPr>
                        <a:t>INTRODUCTION and CONCEPT</a:t>
                      </a: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979008">
                <a:tc>
                  <a:txBody>
                    <a:bodyPr/>
                    <a:lstStyle/>
                    <a:p>
                      <a:pPr algn="r"/>
                      <a:r>
                        <a:rPr lang="en-US" sz="2400" b="0" dirty="0"/>
                        <a:t>Climate Change : Causes &amp; Impact</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998987">
                <a:tc>
                  <a:txBody>
                    <a:bodyPr/>
                    <a:lstStyle/>
                    <a:p>
                      <a:pPr algn="r"/>
                      <a:r>
                        <a:rPr lang="en-US" sz="2400" b="0" dirty="0"/>
                        <a:t>Impact of Climate Change in India</a:t>
                      </a:r>
                    </a:p>
                    <a:p>
                      <a:pPr marL="0" algn="r" defTabSz="914400" rtl="0" eaLnBrk="1" latinLnBrk="0" hangingPunct="1"/>
                      <a:endParaRPr lang="en-US" sz="2400" b="0" kern="1200" dirty="0">
                        <a:solidFill>
                          <a:schemeClr val="tx1"/>
                        </a:solidFill>
                        <a:latin typeface="+mj-lt"/>
                        <a:ea typeface="+mn-ea"/>
                        <a:cs typeface="+mn-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r h="95902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b="0" dirty="0"/>
                        <a:t>Climate Change &amp; Environment</a:t>
                      </a:r>
                      <a:endParaRPr lang="en-US" sz="2400" b="0" dirty="0">
                        <a:latin typeface="+mn-lt"/>
                        <a:cs typeface="Gill Sans Light" panose="020B0302020104020203" pitchFamily="34" charset="-79"/>
                      </a:endParaRPr>
                    </a:p>
                    <a:p>
                      <a:pPr marL="0" algn="r" defTabSz="914400" rtl="0" eaLnBrk="1" latinLnBrk="0" hangingPunct="1"/>
                      <a:r>
                        <a:rPr lang="en-US" sz="2400" b="0" kern="1200" dirty="0">
                          <a:solidFill>
                            <a:schemeClr val="tx1"/>
                          </a:solidFill>
                          <a:latin typeface="+mj-lt"/>
                          <a:ea typeface="+mn-ea"/>
                          <a:cs typeface="+mn-cs"/>
                        </a:rPr>
                        <a:t> </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0977400"/>
                  </a:ext>
                </a:extLst>
              </a:tr>
              <a:tr h="8548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b="0" dirty="0">
                          <a:latin typeface="+mn-lt"/>
                          <a:cs typeface="Gill Sans Light" panose="020B0302020104020203" pitchFamily="34" charset="-79"/>
                        </a:rPr>
                        <a:t>Gender Sensitization</a:t>
                      </a:r>
                      <a:r>
                        <a:rPr lang="en-US" sz="2400" b="0" kern="1200" dirty="0">
                          <a:solidFill>
                            <a:schemeClr val="tx1"/>
                          </a:solidFill>
                          <a:latin typeface="+mj-lt"/>
                          <a:ea typeface="+mn-ea"/>
                          <a:cs typeface="+mn-cs"/>
                        </a:rPr>
                        <a:t> </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tx1"/>
                          </a:solidFill>
                          <a:latin typeface="+mj-lt"/>
                          <a:ea typeface="+mn-ea"/>
                          <a:cs typeface="+mn-cs"/>
                        </a:rPr>
                        <a:t>and Climate Change</a:t>
                      </a:r>
                      <a:endParaRPr lang="en-US" sz="2400" b="0" dirty="0">
                        <a:latin typeface="+mn-lt"/>
                        <a:cs typeface="Gill Sans Light" panose="020B0302020104020203" pitchFamily="34" charset="-79"/>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056376589"/>
                  </a:ext>
                </a:extLst>
              </a:tr>
            </a:tbl>
          </a:graphicData>
        </a:graphic>
      </p:graphicFrame>
    </p:spTree>
    <p:extLst>
      <p:ext uri="{BB962C8B-B14F-4D97-AF65-F5344CB8AC3E}">
        <p14:creationId xmlns:p14="http://schemas.microsoft.com/office/powerpoint/2010/main" val="586478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EE45-3924-5A20-4FDE-7EA6BBEBD06F}"/>
              </a:ext>
            </a:extLst>
          </p:cNvPr>
          <p:cNvSpPr>
            <a:spLocks noGrp="1"/>
          </p:cNvSpPr>
          <p:nvPr>
            <p:ph type="title"/>
          </p:nvPr>
        </p:nvSpPr>
        <p:spPr>
          <a:xfrm>
            <a:off x="283464" y="877823"/>
            <a:ext cx="7196328" cy="5709243"/>
          </a:xfrm>
        </p:spPr>
        <p:txBody>
          <a:bodyPr/>
          <a:lstStyle/>
          <a:p>
            <a:r>
              <a:rPr lang="en-US" dirty="0"/>
              <a:t>Concept of Climate</a:t>
            </a:r>
            <a:br>
              <a:rPr lang="en-US" dirty="0"/>
            </a:br>
            <a:r>
              <a:rPr lang="en-US" dirty="0"/>
              <a:t>- </a:t>
            </a:r>
            <a:r>
              <a:rPr lang="en-US" sz="2400" dirty="0"/>
              <a:t>Climate is an important part of Physical environment</a:t>
            </a:r>
            <a:br>
              <a:rPr lang="en-US" sz="2400" dirty="0"/>
            </a:br>
            <a:br>
              <a:rPr lang="en-US" sz="2400" dirty="0"/>
            </a:br>
            <a:r>
              <a:rPr lang="en-US" sz="2400" dirty="0"/>
              <a:t>- Life on Earth is due to Water and Air</a:t>
            </a:r>
            <a:br>
              <a:rPr lang="en-US" sz="2400" dirty="0"/>
            </a:br>
            <a:br>
              <a:rPr lang="en-US" sz="2400" dirty="0"/>
            </a:br>
            <a:r>
              <a:rPr lang="en-US" sz="2400" dirty="0"/>
              <a:t>- Climate impacts all human actions </a:t>
            </a:r>
            <a:br>
              <a:rPr lang="en-US" sz="2400" dirty="0"/>
            </a:br>
            <a:br>
              <a:rPr lang="en-US" sz="2400" dirty="0"/>
            </a:br>
            <a:r>
              <a:rPr lang="en-US" sz="2400" dirty="0"/>
              <a:t>- Daily Life of Humankind, </a:t>
            </a:r>
            <a:r>
              <a:rPr lang="en-US" sz="2400" dirty="0" err="1"/>
              <a:t>behaviour</a:t>
            </a:r>
            <a:r>
              <a:rPr lang="en-US" sz="2400" dirty="0"/>
              <a:t>, food habits, living style have impact of climate.</a:t>
            </a:r>
            <a:br>
              <a:rPr lang="en-US" sz="2400" dirty="0"/>
            </a:br>
            <a:br>
              <a:rPr lang="en-US" sz="2400" dirty="0"/>
            </a:br>
            <a:r>
              <a:rPr lang="en-US" sz="2400" dirty="0"/>
              <a:t>- Climate is responsible for advent and decay of all living organisms.</a:t>
            </a:r>
            <a:br>
              <a:rPr lang="en-US" sz="2400" dirty="0"/>
            </a:br>
            <a:endParaRPr lang="en-US" dirty="0"/>
          </a:p>
        </p:txBody>
      </p:sp>
      <p:pic>
        <p:nvPicPr>
          <p:cNvPr id="8" name="Picture Placeholder 21" descr="Person in black skirt and white shirt holding some dandelions">
            <a:extLst>
              <a:ext uri="{FF2B5EF4-FFF2-40B4-BE49-F238E27FC236}">
                <a16:creationId xmlns:a16="http://schemas.microsoft.com/office/drawing/2014/main" id="{FFD2BD9F-962D-9BA5-14BE-C9CD52FEF9C7}"/>
              </a:ext>
            </a:extLst>
          </p:cNvPr>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rcRect t="18" b="18"/>
          <a:stretch/>
        </p:blipFill>
        <p:spPr>
          <a:xfrm>
            <a:off x="7401941" y="0"/>
            <a:ext cx="4790059" cy="6587067"/>
          </a:xfrm>
        </p:spPr>
      </p:pic>
    </p:spTree>
    <p:extLst>
      <p:ext uri="{BB962C8B-B14F-4D97-AF65-F5344CB8AC3E}">
        <p14:creationId xmlns:p14="http://schemas.microsoft.com/office/powerpoint/2010/main" val="2222324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538C7-565C-1AD8-ED4C-D57DC556C639}"/>
              </a:ext>
            </a:extLst>
          </p:cNvPr>
          <p:cNvSpPr>
            <a:spLocks noGrp="1"/>
          </p:cNvSpPr>
          <p:nvPr>
            <p:ph type="ctrTitle"/>
          </p:nvPr>
        </p:nvSpPr>
        <p:spPr>
          <a:xfrm>
            <a:off x="0" y="219456"/>
            <a:ext cx="9461360" cy="6556248"/>
          </a:xfrm>
        </p:spPr>
        <p:txBody>
          <a:bodyPr/>
          <a:lstStyle/>
          <a:p>
            <a:r>
              <a:rPr lang="en-US" dirty="0"/>
              <a:t>What is Climate Change ?</a:t>
            </a:r>
            <a:br>
              <a:rPr lang="en-US" dirty="0"/>
            </a:br>
            <a:r>
              <a:rPr lang="en-US" dirty="0">
                <a:solidFill>
                  <a:srgbClr val="636A58"/>
                </a:solidFill>
              </a:rPr>
              <a:t>_</a:t>
            </a:r>
            <a:r>
              <a:rPr lang="en-US" sz="2400" b="1" dirty="0">
                <a:solidFill>
                  <a:srgbClr val="636A58"/>
                </a:solidFill>
              </a:rPr>
              <a:t>Climate change brings imbalance in life of living organisms.</a:t>
            </a:r>
            <a:br>
              <a:rPr lang="en-US" sz="2400" b="1" dirty="0">
                <a:solidFill>
                  <a:srgbClr val="636A58"/>
                </a:solidFill>
              </a:rPr>
            </a:br>
            <a:br>
              <a:rPr lang="en-US" sz="2400" b="1" dirty="0">
                <a:solidFill>
                  <a:srgbClr val="636A58"/>
                </a:solidFill>
              </a:rPr>
            </a:br>
            <a:r>
              <a:rPr lang="en-US" sz="2400" b="1" dirty="0">
                <a:solidFill>
                  <a:srgbClr val="636A58"/>
                </a:solidFill>
              </a:rPr>
              <a:t>_ Climate change directly means changes which happen in long run in temperature, rain, moisture and other components</a:t>
            </a:r>
            <a:br>
              <a:rPr lang="en-US" sz="2400" b="1" dirty="0">
                <a:solidFill>
                  <a:srgbClr val="636A58"/>
                </a:solidFill>
              </a:rPr>
            </a:br>
            <a:br>
              <a:rPr lang="en-US" sz="2400" b="1" dirty="0">
                <a:solidFill>
                  <a:srgbClr val="636A58"/>
                </a:solidFill>
              </a:rPr>
            </a:br>
            <a:r>
              <a:rPr lang="en-US" sz="2400" b="1" dirty="0">
                <a:solidFill>
                  <a:srgbClr val="636A58"/>
                </a:solidFill>
              </a:rPr>
              <a:t>_Climate Change means those changes which we are feeling</a:t>
            </a:r>
            <a:br>
              <a:rPr lang="en-US" sz="2400" b="1" dirty="0">
                <a:solidFill>
                  <a:srgbClr val="636A58"/>
                </a:solidFill>
              </a:rPr>
            </a:br>
            <a:br>
              <a:rPr lang="en-US" sz="2400" b="1" dirty="0">
                <a:solidFill>
                  <a:srgbClr val="636A58"/>
                </a:solidFill>
              </a:rPr>
            </a:br>
            <a:r>
              <a:rPr lang="en-US" sz="2400" b="1" dirty="0">
                <a:solidFill>
                  <a:srgbClr val="636A58"/>
                </a:solidFill>
              </a:rPr>
              <a:t>_Climate Change is side effect of human activities</a:t>
            </a:r>
            <a:br>
              <a:rPr lang="en-US" sz="2400" b="1" dirty="0">
                <a:solidFill>
                  <a:srgbClr val="636A58"/>
                </a:solidFill>
              </a:rPr>
            </a:br>
            <a:br>
              <a:rPr lang="en-US" sz="2400" b="1" dirty="0">
                <a:solidFill>
                  <a:srgbClr val="636A58"/>
                </a:solidFill>
              </a:rPr>
            </a:br>
            <a:r>
              <a:rPr lang="en-US" sz="2400" b="1" dirty="0">
                <a:solidFill>
                  <a:srgbClr val="636A58"/>
                </a:solidFill>
              </a:rPr>
              <a:t>_As per Report of IPCC, due to climate change average temperature of World is rising.</a:t>
            </a:r>
            <a:br>
              <a:rPr lang="en-US" sz="2400" b="1" dirty="0">
                <a:solidFill>
                  <a:srgbClr val="636A58"/>
                </a:solidFill>
              </a:rPr>
            </a:br>
            <a:br>
              <a:rPr lang="en-US" sz="2400" b="1" dirty="0">
                <a:solidFill>
                  <a:srgbClr val="636A58"/>
                </a:solidFill>
              </a:rPr>
            </a:br>
            <a:r>
              <a:rPr lang="en-US" sz="2400" b="1" dirty="0">
                <a:solidFill>
                  <a:srgbClr val="636A58"/>
                </a:solidFill>
              </a:rPr>
              <a:t>_Between 1961 to 1990, average temperature of Earth rose from 14 degree to 14.52 degree</a:t>
            </a:r>
            <a:br>
              <a:rPr lang="en-US" sz="2400" b="1" dirty="0">
                <a:solidFill>
                  <a:srgbClr val="636A58"/>
                </a:solidFill>
              </a:rPr>
            </a:br>
            <a:r>
              <a:rPr lang="en-US" sz="2400" b="1" dirty="0">
                <a:solidFill>
                  <a:srgbClr val="FF0000"/>
                </a:solidFill>
              </a:rPr>
              <a:t> </a:t>
            </a:r>
            <a:endParaRPr lang="en-US" b="1" dirty="0">
              <a:solidFill>
                <a:srgbClr val="FF0000"/>
              </a:solidFill>
            </a:endParaRPr>
          </a:p>
        </p:txBody>
      </p:sp>
      <p:pic>
        <p:nvPicPr>
          <p:cNvPr id="4" name="Picture 3">
            <a:extLst>
              <a:ext uri="{FF2B5EF4-FFF2-40B4-BE49-F238E27FC236}">
                <a16:creationId xmlns:a16="http://schemas.microsoft.com/office/drawing/2014/main" id="{323CC1EE-12B2-66E4-ED89-370BC947D09B}"/>
              </a:ext>
            </a:extLst>
          </p:cNvPr>
          <p:cNvPicPr>
            <a:picLocks noChangeAspect="1"/>
          </p:cNvPicPr>
          <p:nvPr/>
        </p:nvPicPr>
        <p:blipFill>
          <a:blip r:embed="rId2"/>
          <a:stretch>
            <a:fillRect/>
          </a:stretch>
        </p:blipFill>
        <p:spPr>
          <a:xfrm>
            <a:off x="9299448" y="0"/>
            <a:ext cx="2892552" cy="2550225"/>
          </a:xfrm>
          <a:prstGeom prst="rect">
            <a:avLst/>
          </a:prstGeom>
        </p:spPr>
      </p:pic>
    </p:spTree>
    <p:extLst>
      <p:ext uri="{BB962C8B-B14F-4D97-AF65-F5344CB8AC3E}">
        <p14:creationId xmlns:p14="http://schemas.microsoft.com/office/powerpoint/2010/main" val="786123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FA922-C31D-3D8E-C693-865958C4A4F7}"/>
              </a:ext>
            </a:extLst>
          </p:cNvPr>
          <p:cNvSpPr>
            <a:spLocks noGrp="1"/>
          </p:cNvSpPr>
          <p:nvPr>
            <p:ph type="title"/>
          </p:nvPr>
        </p:nvSpPr>
        <p:spPr>
          <a:xfrm>
            <a:off x="146304" y="100584"/>
            <a:ext cx="7078466" cy="6592824"/>
          </a:xfrm>
        </p:spPr>
        <p:txBody>
          <a:bodyPr/>
          <a:lstStyle/>
          <a:p>
            <a:pPr algn="ctr"/>
            <a:br>
              <a:rPr lang="en-US" b="1" dirty="0">
                <a:solidFill>
                  <a:srgbClr val="636A58"/>
                </a:solidFill>
              </a:rPr>
            </a:br>
            <a:br>
              <a:rPr lang="en-US" b="1" dirty="0">
                <a:solidFill>
                  <a:srgbClr val="636A58"/>
                </a:solidFill>
              </a:rPr>
            </a:br>
            <a:r>
              <a:rPr lang="en-US" sz="2800" b="1" dirty="0">
                <a:solidFill>
                  <a:srgbClr val="636A58"/>
                </a:solidFill>
              </a:rPr>
              <a:t>Causes of Climate Change</a:t>
            </a:r>
            <a:br>
              <a:rPr lang="en-US" sz="2800" b="1" dirty="0">
                <a:solidFill>
                  <a:srgbClr val="636A58"/>
                </a:solidFill>
              </a:rPr>
            </a:br>
            <a:br>
              <a:rPr lang="en-US" sz="2800" dirty="0">
                <a:solidFill>
                  <a:srgbClr val="636A58"/>
                </a:solidFill>
              </a:rPr>
            </a:br>
            <a:r>
              <a:rPr lang="en-US" sz="2800" dirty="0">
                <a:solidFill>
                  <a:srgbClr val="636A58"/>
                </a:solidFill>
              </a:rPr>
              <a:t>#</a:t>
            </a:r>
            <a:r>
              <a:rPr lang="en-US" sz="2000" dirty="0">
                <a:solidFill>
                  <a:srgbClr val="636A58"/>
                </a:solidFill>
              </a:rPr>
              <a:t>Green House Gases include mainly Water </a:t>
            </a:r>
            <a:r>
              <a:rPr lang="en-US" sz="2000" dirty="0" err="1">
                <a:solidFill>
                  <a:srgbClr val="636A58"/>
                </a:solidFill>
              </a:rPr>
              <a:t>vapour</a:t>
            </a:r>
            <a:r>
              <a:rPr lang="en-US" sz="2000" dirty="0">
                <a:solidFill>
                  <a:srgbClr val="636A58"/>
                </a:solidFill>
              </a:rPr>
              <a:t>, CO2, Methane, Nitrous Oxide, Ozone, </a:t>
            </a:r>
            <a:r>
              <a:rPr lang="en-US" sz="2000" dirty="0" err="1">
                <a:solidFill>
                  <a:srgbClr val="636A58"/>
                </a:solidFill>
              </a:rPr>
              <a:t>Chlorofloro</a:t>
            </a:r>
            <a:r>
              <a:rPr lang="en-US" sz="2000" dirty="0">
                <a:solidFill>
                  <a:srgbClr val="636A58"/>
                </a:solidFill>
              </a:rPr>
              <a:t> Carbon</a:t>
            </a:r>
            <a:br>
              <a:rPr lang="en-US" sz="2000" dirty="0">
                <a:solidFill>
                  <a:srgbClr val="636A58"/>
                </a:solidFill>
              </a:rPr>
            </a:br>
            <a:br>
              <a:rPr lang="en-US" sz="2000" dirty="0">
                <a:solidFill>
                  <a:srgbClr val="636A58"/>
                </a:solidFill>
              </a:rPr>
            </a:br>
            <a:r>
              <a:rPr lang="en-US" sz="2000" dirty="0">
                <a:solidFill>
                  <a:srgbClr val="636A58"/>
                </a:solidFill>
              </a:rPr>
              <a:t>#Water </a:t>
            </a:r>
            <a:r>
              <a:rPr lang="en-US" sz="2000" dirty="0" err="1">
                <a:solidFill>
                  <a:srgbClr val="636A58"/>
                </a:solidFill>
              </a:rPr>
              <a:t>Vapour</a:t>
            </a:r>
            <a:r>
              <a:rPr lang="en-US" sz="2000" dirty="0">
                <a:solidFill>
                  <a:srgbClr val="636A58"/>
                </a:solidFill>
              </a:rPr>
              <a:t> reaches to 4% in Tropical areas while is has low level near Poles</a:t>
            </a:r>
            <a:br>
              <a:rPr lang="en-US" sz="2000" dirty="0">
                <a:solidFill>
                  <a:srgbClr val="636A58"/>
                </a:solidFill>
              </a:rPr>
            </a:br>
            <a:br>
              <a:rPr lang="en-US" sz="2000" dirty="0">
                <a:solidFill>
                  <a:srgbClr val="636A58"/>
                </a:solidFill>
              </a:rPr>
            </a:br>
            <a:r>
              <a:rPr lang="en-US" sz="2000" dirty="0">
                <a:solidFill>
                  <a:srgbClr val="636A58"/>
                </a:solidFill>
              </a:rPr>
              <a:t>#CO2 condenses due to burning of fossil fuel, deforestation and change of land use</a:t>
            </a:r>
            <a:br>
              <a:rPr lang="en-US" sz="2000" dirty="0">
                <a:solidFill>
                  <a:srgbClr val="636A58"/>
                </a:solidFill>
              </a:rPr>
            </a:br>
            <a:br>
              <a:rPr lang="en-US" sz="2000" dirty="0">
                <a:solidFill>
                  <a:srgbClr val="636A58"/>
                </a:solidFill>
              </a:rPr>
            </a:br>
            <a:r>
              <a:rPr lang="en-US" sz="2000" dirty="0">
                <a:solidFill>
                  <a:srgbClr val="636A58"/>
                </a:solidFill>
              </a:rPr>
              <a:t>#Nitrous Oxide is formed due to use of nitrogenous fertilizers and remain active for 100 years. It causes 298  times more global warming than CO2</a:t>
            </a:r>
            <a:br>
              <a:rPr lang="en-US" sz="2000" dirty="0">
                <a:solidFill>
                  <a:srgbClr val="636A58"/>
                </a:solidFill>
              </a:rPr>
            </a:br>
            <a:br>
              <a:rPr lang="en-US" sz="2000" dirty="0">
                <a:solidFill>
                  <a:srgbClr val="636A58"/>
                </a:solidFill>
              </a:rPr>
            </a:br>
            <a:r>
              <a:rPr lang="en-US" sz="2000" dirty="0">
                <a:solidFill>
                  <a:srgbClr val="636A58"/>
                </a:solidFill>
              </a:rPr>
              <a:t># Methene Gas causes 25  times more global warming than CO2</a:t>
            </a:r>
            <a:br>
              <a:rPr lang="en-US" sz="2000" dirty="0">
                <a:solidFill>
                  <a:srgbClr val="636A58"/>
                </a:solidFill>
              </a:rPr>
            </a:br>
            <a:br>
              <a:rPr lang="en-US" sz="2000" dirty="0">
                <a:solidFill>
                  <a:srgbClr val="636A58"/>
                </a:solidFill>
              </a:rPr>
            </a:br>
            <a:r>
              <a:rPr lang="en-US" sz="2000" dirty="0">
                <a:solidFill>
                  <a:srgbClr val="636A58"/>
                </a:solidFill>
              </a:rPr>
              <a:t>#Chlorofloro carbon is formed by the use of deodorant, fridge, use of AC and remain active for 1700 years. It has 1000 times more capacity of global warming</a:t>
            </a:r>
            <a:br>
              <a:rPr lang="en-US" sz="2400" dirty="0">
                <a:solidFill>
                  <a:srgbClr val="636A58"/>
                </a:solidFill>
              </a:rPr>
            </a:br>
            <a:br>
              <a:rPr lang="en-US" sz="2400" dirty="0">
                <a:solidFill>
                  <a:srgbClr val="636A58"/>
                </a:solidFill>
              </a:rPr>
            </a:br>
            <a:br>
              <a:rPr lang="en-US" sz="2400" dirty="0">
                <a:solidFill>
                  <a:srgbClr val="636A58"/>
                </a:solidFill>
              </a:rPr>
            </a:br>
            <a:endParaRPr lang="en-US" dirty="0">
              <a:solidFill>
                <a:srgbClr val="636A58"/>
              </a:solidFill>
            </a:endParaRPr>
          </a:p>
        </p:txBody>
      </p:sp>
      <p:pic>
        <p:nvPicPr>
          <p:cNvPr id="5" name="Content Placeholder 4">
            <a:extLst>
              <a:ext uri="{FF2B5EF4-FFF2-40B4-BE49-F238E27FC236}">
                <a16:creationId xmlns:a16="http://schemas.microsoft.com/office/drawing/2014/main" id="{4CD505D0-6B3D-E5CF-904A-92F3B537C3D8}"/>
              </a:ext>
            </a:extLst>
          </p:cNvPr>
          <p:cNvPicPr>
            <a:picLocks noGrp="1" noChangeAspect="1"/>
          </p:cNvPicPr>
          <p:nvPr>
            <p:ph idx="1"/>
          </p:nvPr>
        </p:nvPicPr>
        <p:blipFill>
          <a:blip r:embed="rId2"/>
          <a:stretch>
            <a:fillRect/>
          </a:stretch>
        </p:blipFill>
        <p:spPr>
          <a:xfrm>
            <a:off x="7224770" y="1072478"/>
            <a:ext cx="4967230" cy="4713043"/>
          </a:xfrm>
          <a:prstGeom prst="rect">
            <a:avLst/>
          </a:prstGeom>
        </p:spPr>
      </p:pic>
    </p:spTree>
    <p:extLst>
      <p:ext uri="{BB962C8B-B14F-4D97-AF65-F5344CB8AC3E}">
        <p14:creationId xmlns:p14="http://schemas.microsoft.com/office/powerpoint/2010/main" val="521503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F8FB41-AB99-85DD-F11E-D941E0C2C574}"/>
              </a:ext>
            </a:extLst>
          </p:cNvPr>
          <p:cNvSpPr txBox="1"/>
          <p:nvPr/>
        </p:nvSpPr>
        <p:spPr>
          <a:xfrm>
            <a:off x="265176" y="292608"/>
            <a:ext cx="11686032" cy="6586418"/>
          </a:xfrm>
          <a:prstGeom prst="rect">
            <a:avLst/>
          </a:prstGeom>
          <a:noFill/>
        </p:spPr>
        <p:txBody>
          <a:bodyPr wrap="square" rtlCol="0">
            <a:spAutoFit/>
          </a:bodyPr>
          <a:lstStyle/>
          <a:p>
            <a:pPr algn="ctr"/>
            <a:r>
              <a:rPr lang="en-US" sz="2800" b="1" dirty="0"/>
              <a:t> PROBABLE IMPACTS OF CLIMATE CHANGE</a:t>
            </a:r>
          </a:p>
          <a:p>
            <a:pPr algn="ctr"/>
            <a:endParaRPr lang="en-US" sz="2000" b="1" dirty="0"/>
          </a:p>
          <a:p>
            <a:pPr marL="285750" indent="-285750">
              <a:buFont typeface="Arial" panose="020B0604020202020204" pitchFamily="34" charset="0"/>
              <a:buChar char="•"/>
            </a:pPr>
            <a:r>
              <a:rPr lang="en-US" sz="2200" b="1" dirty="0"/>
              <a:t>Problems risen due the climate change have started fading different colours of earth</a:t>
            </a:r>
          </a:p>
          <a:p>
            <a:endParaRPr lang="en-US" sz="2200" b="1" dirty="0"/>
          </a:p>
          <a:p>
            <a:pPr marL="285750" indent="-285750">
              <a:buFont typeface="Arial" panose="020B0604020202020204" pitchFamily="34" charset="0"/>
              <a:buChar char="•"/>
            </a:pPr>
            <a:r>
              <a:rPr lang="en-US" sz="2200" b="1" dirty="0"/>
              <a:t>Climate change have great impact worldwide due to change in temperature</a:t>
            </a:r>
          </a:p>
          <a:p>
            <a:endParaRPr lang="en-US" sz="2200" b="1" dirty="0"/>
          </a:p>
          <a:p>
            <a:pPr marL="285750" indent="-285750">
              <a:buFont typeface="Arial" panose="020B0604020202020204" pitchFamily="34" charset="0"/>
              <a:buChar char="•"/>
            </a:pPr>
            <a:r>
              <a:rPr lang="en-US" sz="2200" b="1" dirty="0"/>
              <a:t>Antarctica’s temperature doubled in last 100 years</a:t>
            </a:r>
          </a:p>
          <a:p>
            <a:endParaRPr lang="en-US" sz="2200" b="1" dirty="0"/>
          </a:p>
          <a:p>
            <a:pPr marL="285750" indent="-285750">
              <a:buFont typeface="Arial" panose="020B0604020202020204" pitchFamily="34" charset="0"/>
              <a:buChar char="•"/>
            </a:pPr>
            <a:r>
              <a:rPr lang="en-US" sz="2200" b="1" dirty="0"/>
              <a:t>The frozen area </a:t>
            </a:r>
            <a:r>
              <a:rPr lang="en-US" sz="2200" b="1" dirty="0" err="1"/>
              <a:t>shrinked</a:t>
            </a:r>
            <a:r>
              <a:rPr lang="en-US" sz="2200" b="1" dirty="0"/>
              <a:t> due to change in climate</a:t>
            </a:r>
          </a:p>
          <a:p>
            <a:endParaRPr lang="en-US" sz="2200" b="1" dirty="0"/>
          </a:p>
          <a:p>
            <a:pPr marL="285750" indent="-285750">
              <a:buFont typeface="Arial" panose="020B0604020202020204" pitchFamily="34" charset="0"/>
              <a:buChar char="•"/>
            </a:pPr>
            <a:r>
              <a:rPr lang="en-US" sz="2200" b="1" dirty="0"/>
              <a:t>World’s glaciers are melting due to rising temperature</a:t>
            </a:r>
          </a:p>
          <a:p>
            <a:endParaRPr lang="en-US" sz="2200" b="1" dirty="0"/>
          </a:p>
          <a:p>
            <a:pPr marL="285750" indent="-285750">
              <a:buFont typeface="Arial" panose="020B0604020202020204" pitchFamily="34" charset="0"/>
              <a:buChar char="•"/>
            </a:pPr>
            <a:r>
              <a:rPr lang="en-US" sz="2200" b="1" dirty="0"/>
              <a:t>If temperature will rise at this pace, then 80 % glaciers of Alps mountains will melt</a:t>
            </a:r>
          </a:p>
          <a:p>
            <a:endParaRPr lang="en-US" sz="2200" b="1" dirty="0"/>
          </a:p>
          <a:p>
            <a:pPr marL="285750" indent="-285750">
              <a:buFont typeface="Arial" panose="020B0604020202020204" pitchFamily="34" charset="0"/>
              <a:buChar char="•"/>
            </a:pPr>
            <a:r>
              <a:rPr lang="en-US" sz="2200" b="1" dirty="0"/>
              <a:t>India’s temperature registered a rise of 0.5% in last 100 years</a:t>
            </a:r>
          </a:p>
          <a:p>
            <a:pPr marL="285750" indent="-285750">
              <a:buFont typeface="Arial" panose="020B0604020202020204" pitchFamily="34" charset="0"/>
              <a:buChar char="•"/>
            </a:pPr>
            <a:endParaRPr lang="en-US" sz="2200" b="1" dirty="0"/>
          </a:p>
          <a:p>
            <a:pPr marL="285750" indent="-285750">
              <a:buFont typeface="Arial" panose="020B0604020202020204" pitchFamily="34" charset="0"/>
              <a:buChar char="•"/>
            </a:pPr>
            <a:r>
              <a:rPr lang="en-US" sz="2200" b="1" dirty="0"/>
              <a:t>Himalaya’s glaciers reduced by 21% due to climate change</a:t>
            </a:r>
          </a:p>
          <a:p>
            <a:endParaRPr lang="en-US" sz="2200" b="1" dirty="0"/>
          </a:p>
          <a:p>
            <a:pPr marL="285750" indent="-285750">
              <a:buFont typeface="Arial" panose="020B0604020202020204" pitchFamily="34" charset="0"/>
              <a:buChar char="•"/>
            </a:pPr>
            <a:r>
              <a:rPr lang="en-US" sz="2200" b="1" dirty="0"/>
              <a:t>In future, arid area have more rainfall while agricultural areas will have less rainfall</a:t>
            </a:r>
          </a:p>
        </p:txBody>
      </p:sp>
    </p:spTree>
    <p:extLst>
      <p:ext uri="{BB962C8B-B14F-4D97-AF65-F5344CB8AC3E}">
        <p14:creationId xmlns:p14="http://schemas.microsoft.com/office/powerpoint/2010/main" val="2093214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BB19B-8FC5-A8EC-9099-7BD0551FDF55}"/>
              </a:ext>
            </a:extLst>
          </p:cNvPr>
          <p:cNvSpPr>
            <a:spLocks noGrp="1"/>
          </p:cNvSpPr>
          <p:nvPr>
            <p:ph type="title"/>
          </p:nvPr>
        </p:nvSpPr>
        <p:spPr>
          <a:xfrm>
            <a:off x="429768" y="73152"/>
            <a:ext cx="10844784" cy="868681"/>
          </a:xfrm>
        </p:spPr>
        <p:txBody>
          <a:bodyPr/>
          <a:lstStyle/>
          <a:p>
            <a:r>
              <a:rPr lang="en-US" b="1" dirty="0"/>
              <a:t>Impact of Climate Change (Across Different Regions of the World)</a:t>
            </a:r>
          </a:p>
        </p:txBody>
      </p:sp>
      <p:sp>
        <p:nvSpPr>
          <p:cNvPr id="3" name="Content Placeholder 2">
            <a:extLst>
              <a:ext uri="{FF2B5EF4-FFF2-40B4-BE49-F238E27FC236}">
                <a16:creationId xmlns:a16="http://schemas.microsoft.com/office/drawing/2014/main" id="{72620D15-59CD-3BBA-60E1-20D264D188F3}"/>
              </a:ext>
            </a:extLst>
          </p:cNvPr>
          <p:cNvSpPr>
            <a:spLocks noGrp="1"/>
          </p:cNvSpPr>
          <p:nvPr>
            <p:ph sz="quarter" idx="11"/>
          </p:nvPr>
        </p:nvSpPr>
        <p:spPr>
          <a:xfrm>
            <a:off x="256032" y="1033272"/>
            <a:ext cx="5413248" cy="5522976"/>
          </a:xfrm>
        </p:spPr>
        <p:txBody>
          <a:bodyPr>
            <a:normAutofit/>
          </a:bodyPr>
          <a:lstStyle/>
          <a:p>
            <a:pPr marL="457200" indent="-457200">
              <a:buFont typeface="Arial" panose="020B0604020202020204" pitchFamily="34" charset="0"/>
              <a:buChar char="•"/>
            </a:pPr>
            <a:r>
              <a:rPr lang="en-US" sz="2800" dirty="0"/>
              <a:t>Climate change is affecting various regions of the world.</a:t>
            </a:r>
          </a:p>
          <a:p>
            <a:pPr marL="457200" indent="-457200">
              <a:buFont typeface="Arial" panose="020B0604020202020204" pitchFamily="34" charset="0"/>
              <a:buChar char="•"/>
            </a:pPr>
            <a:r>
              <a:rPr lang="en-US" sz="2800" dirty="0"/>
              <a:t>By 2050, there will be a shortage of clean drinking water in Central and Western Africa and Southeast Asia.</a:t>
            </a:r>
          </a:p>
          <a:p>
            <a:pPr marL="457200" indent="-457200">
              <a:buFont typeface="Arial" panose="020B0604020202020204" pitchFamily="34" charset="0"/>
              <a:buChar char="•"/>
            </a:pPr>
            <a:r>
              <a:rPr lang="en-US" sz="2800" dirty="0"/>
              <a:t>In coastal areas, rising sea levels will increase the risk of floods and storms.</a:t>
            </a:r>
          </a:p>
          <a:p>
            <a:pPr marL="457200" indent="-457200">
              <a:buFont typeface="Arial" panose="020B0604020202020204" pitchFamily="34" charset="0"/>
              <a:buChar char="•"/>
            </a:pPr>
            <a:r>
              <a:rPr lang="en-US" sz="2800" dirty="0"/>
              <a:t>In South Asia, East Asia, and Southeast Asia, after floods and droughts, the number of deaths from various diseases will rise</a:t>
            </a:r>
            <a:r>
              <a:rPr lang="en-US" dirty="0"/>
              <a:t>.</a:t>
            </a:r>
          </a:p>
        </p:txBody>
      </p:sp>
      <p:sp>
        <p:nvSpPr>
          <p:cNvPr id="4" name="Content Placeholder 3">
            <a:extLst>
              <a:ext uri="{FF2B5EF4-FFF2-40B4-BE49-F238E27FC236}">
                <a16:creationId xmlns:a16="http://schemas.microsoft.com/office/drawing/2014/main" id="{D5EA125C-E9A7-0207-1C85-762ACFDE4CBD}"/>
              </a:ext>
            </a:extLst>
          </p:cNvPr>
          <p:cNvSpPr>
            <a:spLocks noGrp="1"/>
          </p:cNvSpPr>
          <p:nvPr>
            <p:ph sz="quarter" idx="12"/>
          </p:nvPr>
        </p:nvSpPr>
        <p:spPr>
          <a:xfrm>
            <a:off x="6096000" y="1033272"/>
            <a:ext cx="5839968" cy="5522976"/>
          </a:xfrm>
        </p:spPr>
        <p:txBody>
          <a:bodyPr>
            <a:normAutofit/>
          </a:bodyPr>
          <a:lstStyle/>
          <a:p>
            <a:pPr marL="457200" indent="-457200">
              <a:buFont typeface="Arial" panose="020B0604020202020204" pitchFamily="34" charset="0"/>
              <a:buChar char="•"/>
            </a:pPr>
            <a:r>
              <a:rPr lang="en-US" sz="2800" dirty="0"/>
              <a:t>By 2020, Australia’s biodiversity will become very limited.</a:t>
            </a:r>
          </a:p>
          <a:p>
            <a:pPr marL="457200" indent="-457200">
              <a:buFont typeface="Arial" panose="020B0604020202020204" pitchFamily="34" charset="0"/>
              <a:buChar char="•"/>
            </a:pPr>
            <a:r>
              <a:rPr lang="en-US" sz="2800" dirty="0"/>
              <a:t>By 2030, farming in Southern and Eastern Australia and in Eastern New Zealand will suffer damage.</a:t>
            </a:r>
          </a:p>
          <a:p>
            <a:pPr marL="457200" indent="-457200">
              <a:buFont typeface="Arial" panose="020B0604020202020204" pitchFamily="34" charset="0"/>
              <a:buChar char="•"/>
            </a:pPr>
            <a:r>
              <a:rPr lang="en-US" sz="2800" dirty="0"/>
              <a:t>Southern Europe will be most affected by climate change, with extreme heat increasing significantly.</a:t>
            </a:r>
          </a:p>
          <a:p>
            <a:pPr marL="457200" indent="-457200">
              <a:buFont typeface="Arial" panose="020B0604020202020204" pitchFamily="34" charset="0"/>
              <a:buChar char="•"/>
            </a:pPr>
            <a:r>
              <a:rPr lang="en-US" sz="2800" dirty="0"/>
              <a:t>In North America, the problem of heat waves will become more severe. Several recent hurricanes confirm this: Katrina, Rita.</a:t>
            </a:r>
          </a:p>
          <a:p>
            <a:endParaRPr lang="en-US" dirty="0"/>
          </a:p>
        </p:txBody>
      </p:sp>
    </p:spTree>
    <p:extLst>
      <p:ext uri="{BB962C8B-B14F-4D97-AF65-F5344CB8AC3E}">
        <p14:creationId xmlns:p14="http://schemas.microsoft.com/office/powerpoint/2010/main" val="2785895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DF9DC60D-5664-2986-F536-20DA56FC321D}"/>
              </a:ext>
            </a:extLst>
          </p:cNvPr>
          <p:cNvSpPr>
            <a:spLocks noChangeArrowheads="1"/>
          </p:cNvSpPr>
          <p:nvPr/>
        </p:nvSpPr>
        <p:spPr bwMode="auto">
          <a:xfrm>
            <a:off x="184731" y="27116"/>
            <a:ext cx="11364141" cy="649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tx1"/>
                </a:solidFill>
                <a:effectLst/>
                <a:latin typeface="Arial" panose="020B0604020202020204" pitchFamily="34" charset="0"/>
              </a:rPr>
              <a:t>Impact of Climate Change on India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Due to climate change, the environment is becoming warmer and an increase of up to 4°C in temperature has been observed.</a:t>
            </a:r>
            <a:endParaRPr kumimoji="0" lang="en-US" altLang="en-US" sz="6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According to scientists, if the amount of carbon dioxide in the atmosphere doubles, India’s temperature may rise between 2.33°C and 4.78°C.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Since 1950, a decrease in rainfall caused by monsoon changes has been observed.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With a 2°C rise in the global average temperature, the monsoon will become unpredictable. Incidents of cloudbursts have increased recently.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Due to sudden changes in the monsoon, the frequency of unexpected floods and droughts in different regions will increase.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Because of global warming, in the years 1987 and 2002–03, most parts of India were affected by drought. During this period, agricultural production declined sharply.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Most of the Himalayan glaciers, which provide a major portion of snow that feeds the monsoon system, have been continuously melting since the last century.</a:t>
            </a:r>
          </a:p>
        </p:txBody>
      </p:sp>
      <p:sp>
        <p:nvSpPr>
          <p:cNvPr id="4" name="Rectangle 2">
            <a:extLst>
              <a:ext uri="{FF2B5EF4-FFF2-40B4-BE49-F238E27FC236}">
                <a16:creationId xmlns:a16="http://schemas.microsoft.com/office/drawing/2014/main" id="{005492A8-535D-380C-9217-21A9F4017B77}"/>
              </a:ext>
            </a:extLst>
          </p:cNvPr>
          <p:cNvSpPr>
            <a:spLocks noChangeArrowheads="1"/>
          </p:cNvSpPr>
          <p:nvPr/>
        </p:nvSpPr>
        <p:spPr bwMode="auto">
          <a:xfrm>
            <a:off x="0" y="45720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3">
            <a:extLst>
              <a:ext uri="{FF2B5EF4-FFF2-40B4-BE49-F238E27FC236}">
                <a16:creationId xmlns:a16="http://schemas.microsoft.com/office/drawing/2014/main" id="{7056AE02-369A-E10B-AF96-BF83EE77DA5C}"/>
              </a:ext>
            </a:extLst>
          </p:cNvPr>
          <p:cNvSpPr>
            <a:spLocks noChangeArrowheads="1"/>
          </p:cNvSpPr>
          <p:nvPr/>
        </p:nvSpPr>
        <p:spPr bwMode="auto">
          <a:xfrm>
            <a:off x="0" y="101511"/>
            <a:ext cx="18473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AutoShape 4" descr="Caricature Trend">
            <a:extLst>
              <a:ext uri="{FF2B5EF4-FFF2-40B4-BE49-F238E27FC236}">
                <a16:creationId xmlns:a16="http://schemas.microsoft.com/office/drawing/2014/main" id="{71D83D9C-FC46-C347-8F4E-C4285678640D}"/>
              </a:ext>
            </a:extLst>
          </p:cNvPr>
          <p:cNvSpPr>
            <a:spLocks noChangeAspect="1" noChangeArrowheads="1"/>
          </p:cNvSpPr>
          <p:nvPr/>
        </p:nvSpPr>
        <p:spPr bwMode="auto">
          <a:xfrm>
            <a:off x="127000" y="-1296987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5" descr="Flower petals">
            <a:extLst>
              <a:ext uri="{FF2B5EF4-FFF2-40B4-BE49-F238E27FC236}">
                <a16:creationId xmlns:a16="http://schemas.microsoft.com/office/drawing/2014/main" id="{95CB554B-C58F-D38F-1913-6BEFB20E44A6}"/>
              </a:ext>
            </a:extLst>
          </p:cNvPr>
          <p:cNvSpPr>
            <a:spLocks noChangeAspect="1" noChangeArrowheads="1"/>
          </p:cNvSpPr>
          <p:nvPr/>
        </p:nvSpPr>
        <p:spPr bwMode="auto">
          <a:xfrm>
            <a:off x="127000" y="-12238038"/>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Gold">
            <a:extLst>
              <a:ext uri="{FF2B5EF4-FFF2-40B4-BE49-F238E27FC236}">
                <a16:creationId xmlns:a16="http://schemas.microsoft.com/office/drawing/2014/main" id="{BC699217-8A35-E11B-F97C-0B52F5D656D6}"/>
              </a:ext>
            </a:extLst>
          </p:cNvPr>
          <p:cNvSpPr>
            <a:spLocks noChangeAspect="1" noChangeArrowheads="1"/>
          </p:cNvSpPr>
          <p:nvPr/>
        </p:nvSpPr>
        <p:spPr bwMode="auto">
          <a:xfrm>
            <a:off x="127000" y="-11506200"/>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7" descr="Crayon">
            <a:extLst>
              <a:ext uri="{FF2B5EF4-FFF2-40B4-BE49-F238E27FC236}">
                <a16:creationId xmlns:a16="http://schemas.microsoft.com/office/drawing/2014/main" id="{C7FFB457-4FB3-BF24-E2E9-ABEEBFA36B51}"/>
              </a:ext>
            </a:extLst>
          </p:cNvPr>
          <p:cNvSpPr>
            <a:spLocks noChangeAspect="1" noChangeArrowheads="1"/>
          </p:cNvSpPr>
          <p:nvPr/>
        </p:nvSpPr>
        <p:spPr bwMode="auto">
          <a:xfrm>
            <a:off x="127000" y="-10774363"/>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Paparazzi">
            <a:extLst>
              <a:ext uri="{FF2B5EF4-FFF2-40B4-BE49-F238E27FC236}">
                <a16:creationId xmlns:a16="http://schemas.microsoft.com/office/drawing/2014/main" id="{A47206BD-AF53-56DC-CEDE-581094B890D6}"/>
              </a:ext>
            </a:extLst>
          </p:cNvPr>
          <p:cNvSpPr>
            <a:spLocks noChangeAspect="1" noChangeArrowheads="1"/>
          </p:cNvSpPr>
          <p:nvPr/>
        </p:nvSpPr>
        <p:spPr bwMode="auto">
          <a:xfrm>
            <a:off x="127000" y="-1004252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9" descr="Clouds">
            <a:extLst>
              <a:ext uri="{FF2B5EF4-FFF2-40B4-BE49-F238E27FC236}">
                <a16:creationId xmlns:a16="http://schemas.microsoft.com/office/drawing/2014/main" id="{79336532-ABE9-38F9-CCD5-34F16AFCE84D}"/>
              </a:ext>
            </a:extLst>
          </p:cNvPr>
          <p:cNvSpPr>
            <a:spLocks noChangeAspect="1" noChangeArrowheads="1"/>
          </p:cNvSpPr>
          <p:nvPr/>
        </p:nvSpPr>
        <p:spPr bwMode="auto">
          <a:xfrm>
            <a:off x="127000" y="-931227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0" descr="Department photoshoot">
            <a:extLst>
              <a:ext uri="{FF2B5EF4-FFF2-40B4-BE49-F238E27FC236}">
                <a16:creationId xmlns:a16="http://schemas.microsoft.com/office/drawing/2014/main" id="{8C7DEDF1-AB2A-F34A-7090-E1574C876CC2}"/>
              </a:ext>
            </a:extLst>
          </p:cNvPr>
          <p:cNvSpPr>
            <a:spLocks noChangeAspect="1" noChangeArrowheads="1"/>
          </p:cNvSpPr>
          <p:nvPr/>
        </p:nvSpPr>
        <p:spPr bwMode="auto">
          <a:xfrm>
            <a:off x="127000" y="-8580438"/>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1" descr="Minimalist">
            <a:extLst>
              <a:ext uri="{FF2B5EF4-FFF2-40B4-BE49-F238E27FC236}">
                <a16:creationId xmlns:a16="http://schemas.microsoft.com/office/drawing/2014/main" id="{0DF548EF-6001-EAFA-6C93-8A9D78DE436F}"/>
              </a:ext>
            </a:extLst>
          </p:cNvPr>
          <p:cNvSpPr>
            <a:spLocks noChangeAspect="1" noChangeArrowheads="1"/>
          </p:cNvSpPr>
          <p:nvPr/>
        </p:nvSpPr>
        <p:spPr bwMode="auto">
          <a:xfrm>
            <a:off x="127000" y="-7848600"/>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2" descr="Kalighat">
            <a:extLst>
              <a:ext uri="{FF2B5EF4-FFF2-40B4-BE49-F238E27FC236}">
                <a16:creationId xmlns:a16="http://schemas.microsoft.com/office/drawing/2014/main" id="{9F6278F8-684D-47F2-6A55-C70D6BE7A71E}"/>
              </a:ext>
            </a:extLst>
          </p:cNvPr>
          <p:cNvSpPr>
            <a:spLocks noChangeAspect="1" noChangeArrowheads="1"/>
          </p:cNvSpPr>
          <p:nvPr/>
        </p:nvSpPr>
        <p:spPr bwMode="auto">
          <a:xfrm>
            <a:off x="127000" y="-7116763"/>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AutoShape 13" descr="Chikankari">
            <a:extLst>
              <a:ext uri="{FF2B5EF4-FFF2-40B4-BE49-F238E27FC236}">
                <a16:creationId xmlns:a16="http://schemas.microsoft.com/office/drawing/2014/main" id="{60C45DCB-B4F8-2740-FD4A-02310E96E77D}"/>
              </a:ext>
            </a:extLst>
          </p:cNvPr>
          <p:cNvSpPr>
            <a:spLocks noChangeAspect="1" noChangeArrowheads="1"/>
          </p:cNvSpPr>
          <p:nvPr/>
        </p:nvSpPr>
        <p:spPr bwMode="auto">
          <a:xfrm>
            <a:off x="127000" y="-638492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14" descr="Rajasthani textile">
            <a:extLst>
              <a:ext uri="{FF2B5EF4-FFF2-40B4-BE49-F238E27FC236}">
                <a16:creationId xmlns:a16="http://schemas.microsoft.com/office/drawing/2014/main" id="{7C88EE84-BBF8-4276-257E-06B2D5FF3A2C}"/>
              </a:ext>
            </a:extLst>
          </p:cNvPr>
          <p:cNvSpPr>
            <a:spLocks noChangeAspect="1" noChangeArrowheads="1"/>
          </p:cNvSpPr>
          <p:nvPr/>
        </p:nvSpPr>
        <p:spPr bwMode="auto">
          <a:xfrm>
            <a:off x="127000" y="-565467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AutoShape 15" descr="Camcorder">
            <a:extLst>
              <a:ext uri="{FF2B5EF4-FFF2-40B4-BE49-F238E27FC236}">
                <a16:creationId xmlns:a16="http://schemas.microsoft.com/office/drawing/2014/main" id="{AAC574A3-B509-87FA-C4D8-D96D6AE70518}"/>
              </a:ext>
            </a:extLst>
          </p:cNvPr>
          <p:cNvSpPr>
            <a:spLocks noChangeAspect="1" noChangeArrowheads="1"/>
          </p:cNvSpPr>
          <p:nvPr/>
        </p:nvSpPr>
        <p:spPr bwMode="auto">
          <a:xfrm>
            <a:off x="127000" y="-4922838"/>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AutoShape 16" descr="Neon fantasy">
            <a:extLst>
              <a:ext uri="{FF2B5EF4-FFF2-40B4-BE49-F238E27FC236}">
                <a16:creationId xmlns:a16="http://schemas.microsoft.com/office/drawing/2014/main" id="{769DBFD7-7F28-E076-34F9-CDF2C1C443F3}"/>
              </a:ext>
            </a:extLst>
          </p:cNvPr>
          <p:cNvSpPr>
            <a:spLocks noChangeAspect="1" noChangeArrowheads="1"/>
          </p:cNvSpPr>
          <p:nvPr/>
        </p:nvSpPr>
        <p:spPr bwMode="auto">
          <a:xfrm>
            <a:off x="127000" y="-4191000"/>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AutoShape 17" descr="Norman Rockwell">
            <a:extLst>
              <a:ext uri="{FF2B5EF4-FFF2-40B4-BE49-F238E27FC236}">
                <a16:creationId xmlns:a16="http://schemas.microsoft.com/office/drawing/2014/main" id="{0BD42674-2B16-3261-5EAB-7EC8E43F517B}"/>
              </a:ext>
            </a:extLst>
          </p:cNvPr>
          <p:cNvSpPr>
            <a:spLocks noChangeAspect="1" noChangeArrowheads="1"/>
          </p:cNvSpPr>
          <p:nvPr/>
        </p:nvSpPr>
        <p:spPr bwMode="auto">
          <a:xfrm>
            <a:off x="127000" y="-3459163"/>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AutoShape 18" descr="Iconic">
            <a:extLst>
              <a:ext uri="{FF2B5EF4-FFF2-40B4-BE49-F238E27FC236}">
                <a16:creationId xmlns:a16="http://schemas.microsoft.com/office/drawing/2014/main" id="{0871B2D7-DE45-BB0B-6C5F-790AF1B2377D}"/>
              </a:ext>
            </a:extLst>
          </p:cNvPr>
          <p:cNvSpPr>
            <a:spLocks noChangeAspect="1" noChangeArrowheads="1"/>
          </p:cNvSpPr>
          <p:nvPr/>
        </p:nvSpPr>
        <p:spPr bwMode="auto">
          <a:xfrm>
            <a:off x="127000" y="-272732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19" descr="Post-rain sunset">
            <a:extLst>
              <a:ext uri="{FF2B5EF4-FFF2-40B4-BE49-F238E27FC236}">
                <a16:creationId xmlns:a16="http://schemas.microsoft.com/office/drawing/2014/main" id="{70BFDA90-5EDC-7573-CD70-E9BA3C5E13FD}"/>
              </a:ext>
            </a:extLst>
          </p:cNvPr>
          <p:cNvSpPr>
            <a:spLocks noChangeAspect="1" noChangeArrowheads="1"/>
          </p:cNvSpPr>
          <p:nvPr/>
        </p:nvSpPr>
        <p:spPr bwMode="auto">
          <a:xfrm>
            <a:off x="127000" y="-199707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AutoShape 20" descr="Iridescent metal portrait">
            <a:extLst>
              <a:ext uri="{FF2B5EF4-FFF2-40B4-BE49-F238E27FC236}">
                <a16:creationId xmlns:a16="http://schemas.microsoft.com/office/drawing/2014/main" id="{1E1DD4CA-1BB7-B95E-BCA2-CE5D50482ADC}"/>
              </a:ext>
            </a:extLst>
          </p:cNvPr>
          <p:cNvSpPr>
            <a:spLocks noChangeAspect="1" noChangeArrowheads="1"/>
          </p:cNvSpPr>
          <p:nvPr/>
        </p:nvSpPr>
        <p:spPr bwMode="auto">
          <a:xfrm>
            <a:off x="127000" y="-1265238"/>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AutoShape 21" descr="Bollywood poster">
            <a:extLst>
              <a:ext uri="{FF2B5EF4-FFF2-40B4-BE49-F238E27FC236}">
                <a16:creationId xmlns:a16="http://schemas.microsoft.com/office/drawing/2014/main" id="{47504206-45B4-DB8A-8FB3-01362879D841}"/>
              </a:ext>
            </a:extLst>
          </p:cNvPr>
          <p:cNvSpPr>
            <a:spLocks noChangeAspect="1" noChangeArrowheads="1"/>
          </p:cNvSpPr>
          <p:nvPr/>
        </p:nvSpPr>
        <p:spPr bwMode="auto">
          <a:xfrm>
            <a:off x="127000" y="-533400"/>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AutoShape 22" descr="Festival">
            <a:extLst>
              <a:ext uri="{FF2B5EF4-FFF2-40B4-BE49-F238E27FC236}">
                <a16:creationId xmlns:a16="http://schemas.microsoft.com/office/drawing/2014/main" id="{F6D13272-2D2B-AB56-FC65-DD1F9B56FF54}"/>
              </a:ext>
            </a:extLst>
          </p:cNvPr>
          <p:cNvSpPr>
            <a:spLocks noChangeAspect="1" noChangeArrowheads="1"/>
          </p:cNvSpPr>
          <p:nvPr/>
        </p:nvSpPr>
        <p:spPr bwMode="auto">
          <a:xfrm>
            <a:off x="127000" y="198438"/>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AutoShape 23" descr="Mithila">
            <a:extLst>
              <a:ext uri="{FF2B5EF4-FFF2-40B4-BE49-F238E27FC236}">
                <a16:creationId xmlns:a16="http://schemas.microsoft.com/office/drawing/2014/main" id="{DA981A31-F47A-B882-4FEA-F0DC174099EA}"/>
              </a:ext>
            </a:extLst>
          </p:cNvPr>
          <p:cNvSpPr>
            <a:spLocks noChangeAspect="1" noChangeArrowheads="1"/>
          </p:cNvSpPr>
          <p:nvPr/>
        </p:nvSpPr>
        <p:spPr bwMode="auto">
          <a:xfrm>
            <a:off x="127000" y="93027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AutoShape 24" descr="Jaipur textile">
            <a:extLst>
              <a:ext uri="{FF2B5EF4-FFF2-40B4-BE49-F238E27FC236}">
                <a16:creationId xmlns:a16="http://schemas.microsoft.com/office/drawing/2014/main" id="{4176E666-B375-FB3F-8607-5DF90DD01ECB}"/>
              </a:ext>
            </a:extLst>
          </p:cNvPr>
          <p:cNvSpPr>
            <a:spLocks noChangeAspect="1" noChangeArrowheads="1"/>
          </p:cNvSpPr>
          <p:nvPr/>
        </p:nvSpPr>
        <p:spPr bwMode="auto">
          <a:xfrm>
            <a:off x="127000" y="166052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AutoShape 25" descr="Sari landscape">
            <a:extLst>
              <a:ext uri="{FF2B5EF4-FFF2-40B4-BE49-F238E27FC236}">
                <a16:creationId xmlns:a16="http://schemas.microsoft.com/office/drawing/2014/main" id="{13AD8A56-07F9-C76C-43E1-9B3BB4195DF6}"/>
              </a:ext>
            </a:extLst>
          </p:cNvPr>
          <p:cNvSpPr>
            <a:spLocks noChangeAspect="1" noChangeArrowheads="1"/>
          </p:cNvSpPr>
          <p:nvPr/>
        </p:nvSpPr>
        <p:spPr bwMode="auto">
          <a:xfrm>
            <a:off x="127000" y="2392363"/>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AutoShape 26" descr="Desi outfit">
            <a:extLst>
              <a:ext uri="{FF2B5EF4-FFF2-40B4-BE49-F238E27FC236}">
                <a16:creationId xmlns:a16="http://schemas.microsoft.com/office/drawing/2014/main" id="{7A004D5A-7324-0517-0215-B49126DE1338}"/>
              </a:ext>
            </a:extLst>
          </p:cNvPr>
          <p:cNvSpPr>
            <a:spLocks noChangeAspect="1" noChangeArrowheads="1"/>
          </p:cNvSpPr>
          <p:nvPr/>
        </p:nvSpPr>
        <p:spPr bwMode="auto">
          <a:xfrm>
            <a:off x="127000" y="3124200"/>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AutoShape 27" descr="Sketch">
            <a:extLst>
              <a:ext uri="{FF2B5EF4-FFF2-40B4-BE49-F238E27FC236}">
                <a16:creationId xmlns:a16="http://schemas.microsoft.com/office/drawing/2014/main" id="{BFEC9E6A-66E4-8898-7A3D-36E16DDC3A96}"/>
              </a:ext>
            </a:extLst>
          </p:cNvPr>
          <p:cNvSpPr>
            <a:spLocks noChangeAspect="1" noChangeArrowheads="1"/>
          </p:cNvSpPr>
          <p:nvPr/>
        </p:nvSpPr>
        <p:spPr bwMode="auto">
          <a:xfrm>
            <a:off x="127000" y="3856038"/>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AutoShape 28" descr="Dramatic">
            <a:extLst>
              <a:ext uri="{FF2B5EF4-FFF2-40B4-BE49-F238E27FC236}">
                <a16:creationId xmlns:a16="http://schemas.microsoft.com/office/drawing/2014/main" id="{D9350AC9-0818-77F6-4AAD-0316196ACBA1}"/>
              </a:ext>
            </a:extLst>
          </p:cNvPr>
          <p:cNvSpPr>
            <a:spLocks noChangeAspect="1" noChangeArrowheads="1"/>
          </p:cNvSpPr>
          <p:nvPr/>
        </p:nvSpPr>
        <p:spPr bwMode="auto">
          <a:xfrm>
            <a:off x="127000" y="458787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AutoShape 29" descr="Plushie">
            <a:extLst>
              <a:ext uri="{FF2B5EF4-FFF2-40B4-BE49-F238E27FC236}">
                <a16:creationId xmlns:a16="http://schemas.microsoft.com/office/drawing/2014/main" id="{E42FFB92-2B62-5787-6C96-447E9F7B6FDB}"/>
              </a:ext>
            </a:extLst>
          </p:cNvPr>
          <p:cNvSpPr>
            <a:spLocks noChangeAspect="1" noChangeArrowheads="1"/>
          </p:cNvSpPr>
          <p:nvPr/>
        </p:nvSpPr>
        <p:spPr bwMode="auto">
          <a:xfrm>
            <a:off x="127000" y="531812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AutoShape 30" descr="Retro anime">
            <a:extLst>
              <a:ext uri="{FF2B5EF4-FFF2-40B4-BE49-F238E27FC236}">
                <a16:creationId xmlns:a16="http://schemas.microsoft.com/office/drawing/2014/main" id="{7D09D709-97A3-C6CC-6927-40411ADC4EE0}"/>
              </a:ext>
            </a:extLst>
          </p:cNvPr>
          <p:cNvSpPr>
            <a:spLocks noChangeAspect="1" noChangeArrowheads="1"/>
          </p:cNvSpPr>
          <p:nvPr/>
        </p:nvSpPr>
        <p:spPr bwMode="auto">
          <a:xfrm>
            <a:off x="127000" y="6049963"/>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AutoShape 31" descr="Baseball bobblehead">
            <a:extLst>
              <a:ext uri="{FF2B5EF4-FFF2-40B4-BE49-F238E27FC236}">
                <a16:creationId xmlns:a16="http://schemas.microsoft.com/office/drawing/2014/main" id="{C3DA5B9E-2575-F470-255D-AA978660CE30}"/>
              </a:ext>
            </a:extLst>
          </p:cNvPr>
          <p:cNvSpPr>
            <a:spLocks noChangeAspect="1" noChangeArrowheads="1"/>
          </p:cNvSpPr>
          <p:nvPr/>
        </p:nvSpPr>
        <p:spPr bwMode="auto">
          <a:xfrm>
            <a:off x="127000" y="6781800"/>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AutoShape 32" descr="Doodle">
            <a:extLst>
              <a:ext uri="{FF2B5EF4-FFF2-40B4-BE49-F238E27FC236}">
                <a16:creationId xmlns:a16="http://schemas.microsoft.com/office/drawing/2014/main" id="{1B3B1F5A-2694-9F9B-019C-8FCFD967097B}"/>
              </a:ext>
            </a:extLst>
          </p:cNvPr>
          <p:cNvSpPr>
            <a:spLocks noChangeAspect="1" noChangeArrowheads="1"/>
          </p:cNvSpPr>
          <p:nvPr/>
        </p:nvSpPr>
        <p:spPr bwMode="auto">
          <a:xfrm>
            <a:off x="127000" y="7513638"/>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AutoShape 33" descr="3D glam doll">
            <a:extLst>
              <a:ext uri="{FF2B5EF4-FFF2-40B4-BE49-F238E27FC236}">
                <a16:creationId xmlns:a16="http://schemas.microsoft.com/office/drawing/2014/main" id="{F4F7BA95-0D2E-3DA2-6CDD-E40FD41CE88F}"/>
              </a:ext>
            </a:extLst>
          </p:cNvPr>
          <p:cNvSpPr>
            <a:spLocks noChangeAspect="1" noChangeArrowheads="1"/>
          </p:cNvSpPr>
          <p:nvPr/>
        </p:nvSpPr>
        <p:spPr bwMode="auto">
          <a:xfrm>
            <a:off x="127000" y="824547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AutoShape 34" descr="Sugar cookie">
            <a:extLst>
              <a:ext uri="{FF2B5EF4-FFF2-40B4-BE49-F238E27FC236}">
                <a16:creationId xmlns:a16="http://schemas.microsoft.com/office/drawing/2014/main" id="{2AAEC54B-F8A1-10DD-B3D8-DA4A2A8BE836}"/>
              </a:ext>
            </a:extLst>
          </p:cNvPr>
          <p:cNvSpPr>
            <a:spLocks noChangeAspect="1" noChangeArrowheads="1"/>
          </p:cNvSpPr>
          <p:nvPr/>
        </p:nvSpPr>
        <p:spPr bwMode="auto">
          <a:xfrm>
            <a:off x="127000" y="897572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AutoShape 35" descr="Fisheye">
            <a:extLst>
              <a:ext uri="{FF2B5EF4-FFF2-40B4-BE49-F238E27FC236}">
                <a16:creationId xmlns:a16="http://schemas.microsoft.com/office/drawing/2014/main" id="{103F6849-7B10-F375-ABE4-6835318B32A6}"/>
              </a:ext>
            </a:extLst>
          </p:cNvPr>
          <p:cNvSpPr>
            <a:spLocks noChangeAspect="1" noChangeArrowheads="1"/>
          </p:cNvSpPr>
          <p:nvPr/>
        </p:nvSpPr>
        <p:spPr bwMode="auto">
          <a:xfrm>
            <a:off x="127000" y="9707563"/>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AutoShape 36" descr="Inkwork">
            <a:extLst>
              <a:ext uri="{FF2B5EF4-FFF2-40B4-BE49-F238E27FC236}">
                <a16:creationId xmlns:a16="http://schemas.microsoft.com/office/drawing/2014/main" id="{E932091E-368B-EEB6-2885-90F47C7F0347}"/>
              </a:ext>
            </a:extLst>
          </p:cNvPr>
          <p:cNvSpPr>
            <a:spLocks noChangeAspect="1" noChangeArrowheads="1"/>
          </p:cNvSpPr>
          <p:nvPr/>
        </p:nvSpPr>
        <p:spPr bwMode="auto">
          <a:xfrm>
            <a:off x="127000" y="10439400"/>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AutoShape 37" descr="Pop art">
            <a:extLst>
              <a:ext uri="{FF2B5EF4-FFF2-40B4-BE49-F238E27FC236}">
                <a16:creationId xmlns:a16="http://schemas.microsoft.com/office/drawing/2014/main" id="{758F5ADD-4AF2-E331-A293-CF74087581D2}"/>
              </a:ext>
            </a:extLst>
          </p:cNvPr>
          <p:cNvSpPr>
            <a:spLocks noChangeAspect="1" noChangeArrowheads="1"/>
          </p:cNvSpPr>
          <p:nvPr/>
        </p:nvSpPr>
        <p:spPr bwMode="auto">
          <a:xfrm>
            <a:off x="127000" y="11171238"/>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AutoShape 38" descr="Ornament">
            <a:extLst>
              <a:ext uri="{FF2B5EF4-FFF2-40B4-BE49-F238E27FC236}">
                <a16:creationId xmlns:a16="http://schemas.microsoft.com/office/drawing/2014/main" id="{5389BFA7-9253-3766-B078-DCE21F058D52}"/>
              </a:ext>
            </a:extLst>
          </p:cNvPr>
          <p:cNvSpPr>
            <a:spLocks noChangeAspect="1" noChangeArrowheads="1"/>
          </p:cNvSpPr>
          <p:nvPr/>
        </p:nvSpPr>
        <p:spPr bwMode="auto">
          <a:xfrm>
            <a:off x="127000" y="1190307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AutoShape 39" descr="Art school">
            <a:extLst>
              <a:ext uri="{FF2B5EF4-FFF2-40B4-BE49-F238E27FC236}">
                <a16:creationId xmlns:a16="http://schemas.microsoft.com/office/drawing/2014/main" id="{BC6A49A8-F69A-6E3C-9721-3F36273882B5}"/>
              </a:ext>
            </a:extLst>
          </p:cNvPr>
          <p:cNvSpPr>
            <a:spLocks noChangeAspect="1" noChangeArrowheads="1"/>
          </p:cNvSpPr>
          <p:nvPr/>
        </p:nvSpPr>
        <p:spPr bwMode="auto">
          <a:xfrm>
            <a:off x="127000" y="12633325"/>
            <a:ext cx="762000" cy="76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304307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B9B52C-EE32-5101-3F65-039B2B352DA0}"/>
              </a:ext>
            </a:extLst>
          </p:cNvPr>
          <p:cNvSpPr>
            <a:spLocks noGrp="1"/>
          </p:cNvSpPr>
          <p:nvPr>
            <p:ph type="sldNum" sz="quarter" idx="4"/>
          </p:nvPr>
        </p:nvSpPr>
        <p:spPr/>
        <p:txBody>
          <a:bodyPr/>
          <a:lstStyle/>
          <a:p>
            <a:fld id="{58FB4751-880F-D840-AAA9-3A15815CC996}" type="slidenum">
              <a:rPr lang="en-US" smtClean="0"/>
              <a:pPr/>
              <a:t>9</a:t>
            </a:fld>
            <a:endParaRPr lang="en-US" dirty="0"/>
          </a:p>
        </p:txBody>
      </p:sp>
      <p:sp>
        <p:nvSpPr>
          <p:cNvPr id="4" name="TextBox 3">
            <a:extLst>
              <a:ext uri="{FF2B5EF4-FFF2-40B4-BE49-F238E27FC236}">
                <a16:creationId xmlns:a16="http://schemas.microsoft.com/office/drawing/2014/main" id="{0CFC02D5-FB0B-A253-EE14-B080AE40D0CA}"/>
              </a:ext>
            </a:extLst>
          </p:cNvPr>
          <p:cNvSpPr txBox="1"/>
          <p:nvPr/>
        </p:nvSpPr>
        <p:spPr>
          <a:xfrm>
            <a:off x="91440" y="81707"/>
            <a:ext cx="11695176" cy="6494085"/>
          </a:xfrm>
          <a:prstGeom prst="rect">
            <a:avLst/>
          </a:prstGeom>
          <a:noFill/>
        </p:spPr>
        <p:txBody>
          <a:bodyPr wrap="square">
            <a:spAutoFit/>
          </a:bodyPr>
          <a:lstStyle/>
          <a:p>
            <a:pPr>
              <a:buNone/>
            </a:pPr>
            <a:r>
              <a:rPr lang="en-US" sz="2800" b="1" i="1" u="sng" dirty="0"/>
              <a:t>Impact of Climate Change on India (Continued)</a:t>
            </a:r>
          </a:p>
          <a:p>
            <a:pPr>
              <a:buNone/>
            </a:pPr>
            <a:endParaRPr lang="en-US" sz="2800" b="1" i="1" u="sng" dirty="0"/>
          </a:p>
          <a:p>
            <a:pPr>
              <a:buFont typeface="Arial" panose="020B0604020202020204" pitchFamily="34" charset="0"/>
              <a:buChar char="•"/>
            </a:pPr>
            <a:r>
              <a:rPr lang="en-US" sz="2400" b="1" dirty="0"/>
              <a:t>If the temperature rises by more than 2.5°C, Himalayan glaciers will start melting rapidly, and the existence of rivers like the Indus and the Brahmaputra will be in danger.</a:t>
            </a:r>
          </a:p>
          <a:p>
            <a:pPr>
              <a:buFont typeface="Arial" panose="020B0604020202020204" pitchFamily="34" charset="0"/>
              <a:buChar char="•"/>
            </a:pPr>
            <a:r>
              <a:rPr lang="en-US" sz="2400" b="1" dirty="0"/>
              <a:t>According to the Indian Space Research </a:t>
            </a:r>
            <a:r>
              <a:rPr lang="en-US" sz="2400" b="1" dirty="0" err="1"/>
              <a:t>Organisation</a:t>
            </a:r>
            <a:r>
              <a:rPr lang="en-US" sz="2400" b="1" dirty="0"/>
              <a:t> (ISRO), the sea level along the Indian coast is rising at a rate of 2.5 millimeters per year.</a:t>
            </a:r>
          </a:p>
          <a:p>
            <a:pPr>
              <a:buFont typeface="Arial" panose="020B0604020202020204" pitchFamily="34" charset="0"/>
              <a:buChar char="•"/>
            </a:pPr>
            <a:r>
              <a:rPr lang="en-US" sz="2400" b="1" dirty="0"/>
              <a:t>It is estimated that if this rise in sea level along India’s coastline continues, the sea level may rise by 15 to 36 centimeters by the year 2050.</a:t>
            </a:r>
          </a:p>
          <a:p>
            <a:pPr>
              <a:buFont typeface="Arial" panose="020B0604020202020204" pitchFamily="34" charset="0"/>
              <a:buChar char="•"/>
            </a:pPr>
            <a:r>
              <a:rPr lang="en-US" sz="2400" b="1" dirty="0"/>
              <a:t>As a result, many areas may get submerged, such as Mumbai, where during high tide seawater often enters most parts of the city.</a:t>
            </a:r>
          </a:p>
          <a:p>
            <a:pPr>
              <a:buFont typeface="Arial" panose="020B0604020202020204" pitchFamily="34" charset="0"/>
              <a:buChar char="•"/>
            </a:pPr>
            <a:r>
              <a:rPr lang="en-US" sz="2400" b="1" dirty="0"/>
              <a:t>Around a dozen islands near the </a:t>
            </a:r>
            <a:r>
              <a:rPr lang="en-US" sz="2400" b="1" dirty="0" err="1"/>
              <a:t>Sundarban</a:t>
            </a:r>
            <a:r>
              <a:rPr lang="en-US" sz="2400" b="1" dirty="0"/>
              <a:t> Delta of India are at risk of submergence.</a:t>
            </a:r>
          </a:p>
          <a:p>
            <a:pPr>
              <a:buFont typeface="Arial" panose="020B0604020202020204" pitchFamily="34" charset="0"/>
              <a:buChar char="•"/>
            </a:pPr>
            <a:r>
              <a:rPr lang="en-US" sz="2400" b="1" dirty="0"/>
              <a:t>Kolkata and Mumbai, which are densely populated cities, will be affected not only by rising sea levels but also by tropical cyclones and floods.</a:t>
            </a:r>
          </a:p>
          <a:p>
            <a:pPr>
              <a:buFont typeface="Arial" panose="020B0604020202020204" pitchFamily="34" charset="0"/>
              <a:buChar char="•"/>
            </a:pPr>
            <a:r>
              <a:rPr lang="en-US" sz="2400" b="1" dirty="0"/>
              <a:t>Due to water scarcity, rising temperatures, and the spread of saline water into coastal areas, there will be a significant decline in food production.</a:t>
            </a:r>
          </a:p>
          <a:p>
            <a:pPr>
              <a:buFont typeface="Arial" panose="020B0604020202020204" pitchFamily="34" charset="0"/>
              <a:buChar char="•"/>
            </a:pPr>
            <a:r>
              <a:rPr lang="en-US" sz="2400" b="1" dirty="0"/>
              <a:t>Because of the adverse effects of rising temperatures, there will be a sharp decline in food grain production in India by the year 2050.</a:t>
            </a:r>
          </a:p>
        </p:txBody>
      </p:sp>
    </p:spTree>
    <p:extLst>
      <p:ext uri="{BB962C8B-B14F-4D97-AF65-F5344CB8AC3E}">
        <p14:creationId xmlns:p14="http://schemas.microsoft.com/office/powerpoint/2010/main" val="1596599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A88BD2-57D3-A881-5719-1C51F802C3B3}"/>
              </a:ext>
            </a:extLst>
          </p:cNvPr>
          <p:cNvSpPr>
            <a:spLocks noGrp="1"/>
          </p:cNvSpPr>
          <p:nvPr>
            <p:ph type="sldNum" sz="quarter" idx="4"/>
          </p:nvPr>
        </p:nvSpPr>
        <p:spPr/>
        <p:txBody>
          <a:bodyPr/>
          <a:lstStyle/>
          <a:p>
            <a:fld id="{58FB4751-880F-D840-AAA9-3A15815CC996}" type="slidenum">
              <a:rPr lang="en-US" smtClean="0"/>
              <a:pPr/>
              <a:t>10</a:t>
            </a:fld>
            <a:endParaRPr lang="en-US" dirty="0"/>
          </a:p>
        </p:txBody>
      </p:sp>
      <p:sp>
        <p:nvSpPr>
          <p:cNvPr id="4" name="TextBox 3">
            <a:extLst>
              <a:ext uri="{FF2B5EF4-FFF2-40B4-BE49-F238E27FC236}">
                <a16:creationId xmlns:a16="http://schemas.microsoft.com/office/drawing/2014/main" id="{4AE482E9-C9DE-D6BD-1EAD-D54911ED0CB5}"/>
              </a:ext>
            </a:extLst>
          </p:cNvPr>
          <p:cNvSpPr txBox="1"/>
          <p:nvPr/>
        </p:nvSpPr>
        <p:spPr>
          <a:xfrm>
            <a:off x="176784" y="81707"/>
            <a:ext cx="11628120" cy="6494085"/>
          </a:xfrm>
          <a:prstGeom prst="rect">
            <a:avLst/>
          </a:prstGeom>
          <a:noFill/>
        </p:spPr>
        <p:txBody>
          <a:bodyPr wrap="square">
            <a:spAutoFit/>
          </a:bodyPr>
          <a:lstStyle/>
          <a:p>
            <a:pPr algn="ctr">
              <a:buNone/>
            </a:pPr>
            <a:r>
              <a:rPr lang="en-US" sz="2800" b="1" i="1" dirty="0"/>
              <a:t>Climate Change and National/State-Level Agricultural Production</a:t>
            </a:r>
          </a:p>
          <a:p>
            <a:pPr>
              <a:buNone/>
            </a:pPr>
            <a:endParaRPr lang="en-US" sz="2800" b="1" i="1" dirty="0"/>
          </a:p>
          <a:p>
            <a:pPr>
              <a:buFont typeface="Arial" panose="020B0604020202020204" pitchFamily="34" charset="0"/>
              <a:buChar char="•"/>
            </a:pPr>
            <a:r>
              <a:rPr lang="en-US" sz="2400" b="1" dirty="0"/>
              <a:t>Climate change will have a direct impact on agricultural yield and food grains.</a:t>
            </a:r>
          </a:p>
          <a:p>
            <a:pPr>
              <a:buFont typeface="Arial" panose="020B0604020202020204" pitchFamily="34" charset="0"/>
              <a:buChar char="•"/>
            </a:pPr>
            <a:r>
              <a:rPr lang="en-US" sz="2400" b="1" dirty="0"/>
              <a:t>In dry tropical regions, rising temperatures, floods, and drought conditions are likely to reduce agricultural production.</a:t>
            </a:r>
          </a:p>
          <a:p>
            <a:pPr>
              <a:buFont typeface="Arial" panose="020B0604020202020204" pitchFamily="34" charset="0"/>
              <a:buChar char="•"/>
            </a:pPr>
            <a:r>
              <a:rPr lang="en-US" sz="2400" b="1" dirty="0"/>
              <a:t>As a result of climate change, the area under crops such as sorghum, pearl millet, maize, and pulses will expand in north-central India.</a:t>
            </a:r>
          </a:p>
          <a:p>
            <a:pPr>
              <a:buFont typeface="Arial" panose="020B0604020202020204" pitchFamily="34" charset="0"/>
              <a:buChar char="•"/>
            </a:pPr>
            <a:r>
              <a:rPr lang="en-US" sz="2400" b="1" dirty="0"/>
              <a:t>In the plains of northern India, the production of wheat and rice will decline.</a:t>
            </a:r>
          </a:p>
          <a:p>
            <a:pPr>
              <a:buFont typeface="Arial" panose="020B0604020202020204" pitchFamily="34" charset="0"/>
              <a:buChar char="•"/>
            </a:pPr>
            <a:r>
              <a:rPr lang="en-US" sz="2400" b="1" dirty="0"/>
              <a:t>In 2009, a special committee report of the United Nations indicated that with every 1°C rise in average temperature, wheat production in India could decrease by about 6 million tons annually.</a:t>
            </a:r>
          </a:p>
          <a:p>
            <a:pPr>
              <a:buFont typeface="Arial" panose="020B0604020202020204" pitchFamily="34" charset="0"/>
              <a:buChar char="•"/>
            </a:pPr>
            <a:r>
              <a:rPr lang="en-US" sz="2400" b="1" dirty="0"/>
              <a:t>Due to rising temperatures, the rate of nitrogen fixation in pulse crops will increase, leading to higher yields.</a:t>
            </a:r>
          </a:p>
          <a:p>
            <a:pPr>
              <a:buFont typeface="Arial" panose="020B0604020202020204" pitchFamily="34" charset="0"/>
              <a:buChar char="•"/>
            </a:pPr>
            <a:r>
              <a:rPr lang="en-US" sz="2400" b="1" dirty="0"/>
              <a:t>Oilseed crop production will decline, whereas soybean and groundnut production will increase.</a:t>
            </a:r>
          </a:p>
          <a:p>
            <a:pPr>
              <a:buFont typeface="Arial" panose="020B0604020202020204" pitchFamily="34" charset="0"/>
              <a:buChar char="•"/>
            </a:pPr>
            <a:r>
              <a:rPr lang="en-US" sz="2400" b="1" dirty="0"/>
              <a:t>In India, the production of fruits such as mango, banana, papaya, </a:t>
            </a:r>
            <a:r>
              <a:rPr lang="en-US" sz="2400" b="1" dirty="0" err="1"/>
              <a:t>chikoo</a:t>
            </a:r>
            <a:r>
              <a:rPr lang="en-US" sz="2400" b="1" dirty="0"/>
              <a:t> (sapota), pineapple, custard apple, </a:t>
            </a:r>
            <a:r>
              <a:rPr lang="en-US" sz="2400" b="1" dirty="0" err="1"/>
              <a:t>bael</a:t>
            </a:r>
            <a:r>
              <a:rPr lang="en-US" sz="2400" b="1" dirty="0"/>
              <a:t>, dates, jamun, grapes, watermelon, and muskmelon will increase; whereas the production of fruits like apple, plum, and pear will decrease.</a:t>
            </a:r>
          </a:p>
          <a:p>
            <a:pPr>
              <a:buFont typeface="Arial" panose="020B0604020202020204" pitchFamily="34" charset="0"/>
              <a:buChar char="•"/>
            </a:pPr>
            <a:r>
              <a:rPr lang="en-US" sz="2400" b="1" dirty="0"/>
              <a:t>Due to a decline in water bodies, fisheries and shrimp farming will be adversely affected</a:t>
            </a:r>
          </a:p>
        </p:txBody>
      </p:sp>
    </p:spTree>
    <p:extLst>
      <p:ext uri="{BB962C8B-B14F-4D97-AF65-F5344CB8AC3E}">
        <p14:creationId xmlns:p14="http://schemas.microsoft.com/office/powerpoint/2010/main" val="3039836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E9CCB4-FC9F-FFC5-D015-54BA6855B934}"/>
              </a:ext>
            </a:extLst>
          </p:cNvPr>
          <p:cNvSpPr txBox="1"/>
          <p:nvPr/>
        </p:nvSpPr>
        <p:spPr>
          <a:xfrm>
            <a:off x="493776" y="448056"/>
            <a:ext cx="6720840" cy="5632311"/>
          </a:xfrm>
          <a:prstGeom prst="rect">
            <a:avLst/>
          </a:prstGeom>
          <a:noFill/>
        </p:spPr>
        <p:txBody>
          <a:bodyPr wrap="square">
            <a:spAutoFit/>
          </a:bodyPr>
          <a:lstStyle/>
          <a:p>
            <a:pPr algn="ctr">
              <a:buNone/>
            </a:pPr>
            <a:r>
              <a:rPr lang="en-US" sz="2400" b="1" i="1" u="sng" dirty="0"/>
              <a:t>Loss of GDP Due to Climate Change</a:t>
            </a:r>
          </a:p>
          <a:p>
            <a:pPr algn="just">
              <a:buNone/>
            </a:pPr>
            <a:endParaRPr lang="en-US" sz="2400" b="1" u="sng" dirty="0"/>
          </a:p>
          <a:p>
            <a:pPr algn="just">
              <a:buFont typeface="Arial" panose="020B0604020202020204" pitchFamily="34" charset="0"/>
              <a:buChar char="•"/>
            </a:pPr>
            <a:r>
              <a:rPr lang="en-US" sz="2400" b="1" dirty="0"/>
              <a:t>Due to climate change, South Asia’s Gross Domestic Product (GDP) is estimated to decline by 9.0% by the year 2100.</a:t>
            </a:r>
          </a:p>
          <a:p>
            <a:pPr algn="just">
              <a:buFont typeface="Arial" panose="020B0604020202020204" pitchFamily="34" charset="0"/>
              <a:buChar char="•"/>
            </a:pPr>
            <a:r>
              <a:rPr lang="en-US" sz="2400" b="1" dirty="0"/>
              <a:t>Due to climate change, South Asia’s Gross Domestic Product (GDP) is estimated to decline by 1.8% by 2050.</a:t>
            </a:r>
          </a:p>
          <a:p>
            <a:pPr algn="just">
              <a:buFont typeface="Arial" panose="020B0604020202020204" pitchFamily="34" charset="0"/>
              <a:buChar char="•"/>
            </a:pPr>
            <a:r>
              <a:rPr lang="en-US" sz="2400" b="1" dirty="0"/>
              <a:t>Between 1990 and 2008, more than 750 million people in South Asia were affected by disasters caused by climate change.</a:t>
            </a:r>
          </a:p>
          <a:p>
            <a:pPr algn="just">
              <a:buFont typeface="Arial" panose="020B0604020202020204" pitchFamily="34" charset="0"/>
              <a:buChar char="•"/>
            </a:pPr>
            <a:r>
              <a:rPr lang="en-US" sz="2400" b="1" dirty="0"/>
              <a:t>According to the Asian Development Bank report, due to global failure in addressing climate change, India’s Gross Domestic Product (GDP) may decline by 8.7%</a:t>
            </a:r>
          </a:p>
        </p:txBody>
      </p:sp>
      <p:pic>
        <p:nvPicPr>
          <p:cNvPr id="6" name="Picture 5">
            <a:extLst>
              <a:ext uri="{FF2B5EF4-FFF2-40B4-BE49-F238E27FC236}">
                <a16:creationId xmlns:a16="http://schemas.microsoft.com/office/drawing/2014/main" id="{A9422F3D-486C-48FC-AE42-22827EFACBC2}"/>
              </a:ext>
            </a:extLst>
          </p:cNvPr>
          <p:cNvPicPr>
            <a:picLocks noChangeAspect="1"/>
          </p:cNvPicPr>
          <p:nvPr/>
        </p:nvPicPr>
        <p:blipFill>
          <a:blip r:embed="rId2"/>
          <a:stretch>
            <a:fillRect/>
          </a:stretch>
        </p:blipFill>
        <p:spPr>
          <a:xfrm>
            <a:off x="7871772" y="379745"/>
            <a:ext cx="3367878" cy="5500059"/>
          </a:xfrm>
          <a:prstGeom prst="rect">
            <a:avLst/>
          </a:prstGeom>
        </p:spPr>
      </p:pic>
    </p:spTree>
    <p:extLst>
      <p:ext uri="{BB962C8B-B14F-4D97-AF65-F5344CB8AC3E}">
        <p14:creationId xmlns:p14="http://schemas.microsoft.com/office/powerpoint/2010/main" val="10440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06BB11-71A4-E6A4-8855-183785E5D2F3}"/>
              </a:ext>
            </a:extLst>
          </p:cNvPr>
          <p:cNvSpPr txBox="1"/>
          <p:nvPr/>
        </p:nvSpPr>
        <p:spPr>
          <a:xfrm>
            <a:off x="73152" y="81707"/>
            <a:ext cx="11612880" cy="6894195"/>
          </a:xfrm>
          <a:prstGeom prst="rect">
            <a:avLst/>
          </a:prstGeom>
          <a:noFill/>
        </p:spPr>
        <p:txBody>
          <a:bodyPr wrap="square">
            <a:spAutoFit/>
          </a:bodyPr>
          <a:lstStyle/>
          <a:p>
            <a:pPr algn="ctr">
              <a:buNone/>
            </a:pPr>
            <a:r>
              <a:rPr lang="en-US" sz="2400" b="1" dirty="0"/>
              <a:t>Possible Changes Due to Rising Temperature</a:t>
            </a:r>
          </a:p>
          <a:p>
            <a:pPr>
              <a:buNone/>
            </a:pPr>
            <a:r>
              <a:rPr lang="en-US" sz="1900" b="1" dirty="0"/>
              <a:t>With a 1°C Rise in Temperature</a:t>
            </a:r>
          </a:p>
          <a:p>
            <a:pPr>
              <a:buFont typeface="Arial" panose="020B0604020202020204" pitchFamily="34" charset="0"/>
              <a:buChar char="•"/>
            </a:pPr>
            <a:r>
              <a:rPr lang="en-US" sz="1900" dirty="0"/>
              <a:t>Up to </a:t>
            </a:r>
            <a:r>
              <a:rPr lang="en-US" sz="1900" b="1" dirty="0"/>
              <a:t>50 million people</a:t>
            </a:r>
            <a:r>
              <a:rPr lang="en-US" sz="1900" dirty="0"/>
              <a:t> may be affected due to melting glaciers.</a:t>
            </a:r>
          </a:p>
          <a:p>
            <a:pPr>
              <a:buFont typeface="Arial" panose="020B0604020202020204" pitchFamily="34" charset="0"/>
              <a:buChar char="•"/>
            </a:pPr>
            <a:r>
              <a:rPr lang="en-US" sz="1900" dirty="0"/>
              <a:t>The existence of marine life found in the Arctic may be threatened.</a:t>
            </a:r>
          </a:p>
          <a:p>
            <a:pPr>
              <a:buFont typeface="Arial" panose="020B0604020202020204" pitchFamily="34" charset="0"/>
              <a:buChar char="•"/>
            </a:pPr>
            <a:r>
              <a:rPr lang="en-US" sz="1900" dirty="0"/>
              <a:t>There could be dramatic changes in the monsoon.</a:t>
            </a:r>
          </a:p>
          <a:p>
            <a:endParaRPr lang="en-US" sz="1900" dirty="0"/>
          </a:p>
          <a:p>
            <a:pPr>
              <a:buNone/>
            </a:pPr>
            <a:r>
              <a:rPr lang="en-US" sz="1900" b="1" dirty="0"/>
              <a:t>With a 2°C Rise in Temperature</a:t>
            </a:r>
          </a:p>
          <a:p>
            <a:pPr>
              <a:buFont typeface="Arial" panose="020B0604020202020204" pitchFamily="34" charset="0"/>
              <a:buChar char="•"/>
            </a:pPr>
            <a:r>
              <a:rPr lang="en-US" sz="1900" dirty="0"/>
              <a:t>Around </a:t>
            </a:r>
            <a:r>
              <a:rPr lang="en-US" sz="1900" b="1" dirty="0"/>
              <a:t>1 million people</a:t>
            </a:r>
            <a:r>
              <a:rPr lang="en-US" sz="1900" dirty="0"/>
              <a:t> living on various islands may face flooding.</a:t>
            </a:r>
          </a:p>
          <a:p>
            <a:pPr>
              <a:buFont typeface="Arial" panose="020B0604020202020204" pitchFamily="34" charset="0"/>
              <a:buChar char="•"/>
            </a:pPr>
            <a:r>
              <a:rPr lang="en-US" sz="1900" dirty="0"/>
              <a:t>The risk of floods will increase due to rising sea levels caused by global warming.</a:t>
            </a:r>
          </a:p>
          <a:p>
            <a:endParaRPr lang="en-US" sz="1900" dirty="0"/>
          </a:p>
          <a:p>
            <a:pPr>
              <a:buNone/>
            </a:pPr>
            <a:r>
              <a:rPr lang="en-US" sz="1900" b="1" dirty="0"/>
              <a:t>With a 3°C Rise in Temperature</a:t>
            </a:r>
          </a:p>
          <a:p>
            <a:pPr>
              <a:buFont typeface="Arial" panose="020B0604020202020204" pitchFamily="34" charset="0"/>
              <a:buChar char="•"/>
            </a:pPr>
            <a:r>
              <a:rPr lang="en-US" sz="1900" dirty="0"/>
              <a:t>Approximately </a:t>
            </a:r>
            <a:r>
              <a:rPr lang="en-US" sz="1900" b="1" dirty="0"/>
              <a:t>1 to 4 billion people worldwide</a:t>
            </a:r>
            <a:r>
              <a:rPr lang="en-US" sz="1900" dirty="0"/>
              <a:t> may face water scarcity.</a:t>
            </a:r>
          </a:p>
          <a:p>
            <a:pPr>
              <a:buFont typeface="Arial" panose="020B0604020202020204" pitchFamily="34" charset="0"/>
              <a:buChar char="•"/>
            </a:pPr>
            <a:r>
              <a:rPr lang="en-US" sz="1900" dirty="0"/>
              <a:t>Every year, </a:t>
            </a:r>
            <a:r>
              <a:rPr lang="en-US" sz="1900" b="1" dirty="0"/>
              <a:t>1 to 3 million people</a:t>
            </a:r>
            <a:r>
              <a:rPr lang="en-US" sz="1900" dirty="0"/>
              <a:t> may die due to malnutrition.</a:t>
            </a:r>
          </a:p>
          <a:p>
            <a:pPr>
              <a:buFont typeface="Arial" panose="020B0604020202020204" pitchFamily="34" charset="0"/>
              <a:buChar char="•"/>
            </a:pPr>
            <a:r>
              <a:rPr lang="en-US" sz="1900" dirty="0"/>
              <a:t>Millions of people may face drought.</a:t>
            </a:r>
          </a:p>
          <a:p>
            <a:endParaRPr lang="en-US" sz="1900" dirty="0"/>
          </a:p>
          <a:p>
            <a:pPr>
              <a:buNone/>
            </a:pPr>
            <a:r>
              <a:rPr lang="en-US" sz="1900" b="1" dirty="0"/>
              <a:t>With a 4°C Rise in Temperature</a:t>
            </a:r>
          </a:p>
          <a:p>
            <a:pPr>
              <a:buFont typeface="Arial" panose="020B0604020202020204" pitchFamily="34" charset="0"/>
              <a:buChar char="•"/>
            </a:pPr>
            <a:r>
              <a:rPr lang="en-US" sz="1900" dirty="0"/>
              <a:t>In countries like Africa, food production may decline by </a:t>
            </a:r>
            <a:r>
              <a:rPr lang="en-US" sz="1900" b="1" dirty="0"/>
              <a:t>15–35%</a:t>
            </a:r>
            <a:r>
              <a:rPr lang="en-US" sz="1900" dirty="0"/>
              <a:t>.</a:t>
            </a:r>
          </a:p>
          <a:p>
            <a:pPr>
              <a:buFont typeface="Arial" panose="020B0604020202020204" pitchFamily="34" charset="0"/>
              <a:buChar char="•"/>
            </a:pPr>
            <a:r>
              <a:rPr lang="en-US" sz="1900" dirty="0"/>
              <a:t>Additionally, around </a:t>
            </a:r>
            <a:r>
              <a:rPr lang="en-US" sz="1900" b="1" dirty="0"/>
              <a:t>80 million people</a:t>
            </a:r>
            <a:r>
              <a:rPr lang="en-US" sz="1900" dirty="0"/>
              <a:t> may become vulnerable to malaria and other diseases.</a:t>
            </a:r>
          </a:p>
          <a:p>
            <a:endParaRPr lang="en-US" sz="1900" dirty="0"/>
          </a:p>
          <a:p>
            <a:pPr>
              <a:buNone/>
            </a:pPr>
            <a:r>
              <a:rPr lang="en-US" sz="1900" b="1" dirty="0"/>
              <a:t>With a 5°C Rise in Temperature</a:t>
            </a:r>
          </a:p>
          <a:p>
            <a:pPr>
              <a:buFont typeface="Arial" panose="020B0604020202020204" pitchFamily="34" charset="0"/>
              <a:buChar char="•"/>
            </a:pPr>
            <a:r>
              <a:rPr lang="en-US" sz="1900" dirty="0"/>
              <a:t>The glaciers of the Himalayas could disappear.</a:t>
            </a:r>
          </a:p>
          <a:p>
            <a:pPr>
              <a:buFont typeface="Arial" panose="020B0604020202020204" pitchFamily="34" charset="0"/>
              <a:buChar char="•"/>
            </a:pPr>
            <a:r>
              <a:rPr lang="en-US" sz="1900" dirty="0"/>
              <a:t>One-fourth of China’s population may be affected.</a:t>
            </a:r>
          </a:p>
          <a:p>
            <a:pPr>
              <a:buFont typeface="Arial" panose="020B0604020202020204" pitchFamily="34" charset="0"/>
              <a:buChar char="•"/>
            </a:pPr>
            <a:r>
              <a:rPr lang="en-US" sz="1900" dirty="0"/>
              <a:t>The melting of glaciers will also impact India.</a:t>
            </a:r>
          </a:p>
        </p:txBody>
      </p:sp>
      <p:pic>
        <p:nvPicPr>
          <p:cNvPr id="6" name="Picture 5">
            <a:extLst>
              <a:ext uri="{FF2B5EF4-FFF2-40B4-BE49-F238E27FC236}">
                <a16:creationId xmlns:a16="http://schemas.microsoft.com/office/drawing/2014/main" id="{592EF2FE-AD5D-07E1-B638-7D97894FDF67}"/>
              </a:ext>
            </a:extLst>
          </p:cNvPr>
          <p:cNvPicPr>
            <a:picLocks noChangeAspect="1"/>
          </p:cNvPicPr>
          <p:nvPr/>
        </p:nvPicPr>
        <p:blipFill>
          <a:blip r:embed="rId2"/>
          <a:stretch>
            <a:fillRect/>
          </a:stretch>
        </p:blipFill>
        <p:spPr>
          <a:xfrm>
            <a:off x="9210119" y="1010570"/>
            <a:ext cx="2713618" cy="5390442"/>
          </a:xfrm>
          <a:prstGeom prst="rect">
            <a:avLst/>
          </a:prstGeom>
        </p:spPr>
      </p:pic>
    </p:spTree>
    <p:extLst>
      <p:ext uri="{BB962C8B-B14F-4D97-AF65-F5344CB8AC3E}">
        <p14:creationId xmlns:p14="http://schemas.microsoft.com/office/powerpoint/2010/main" val="2746516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53A78D-FD64-81E7-B237-F7D64AA81EC2}"/>
              </a:ext>
            </a:extLst>
          </p:cNvPr>
          <p:cNvSpPr txBox="1"/>
          <p:nvPr/>
        </p:nvSpPr>
        <p:spPr>
          <a:xfrm>
            <a:off x="176784" y="-128016"/>
            <a:ext cx="11719560" cy="6894195"/>
          </a:xfrm>
          <a:prstGeom prst="rect">
            <a:avLst/>
          </a:prstGeom>
          <a:noFill/>
        </p:spPr>
        <p:txBody>
          <a:bodyPr wrap="square">
            <a:spAutoFit/>
          </a:bodyPr>
          <a:lstStyle/>
          <a:p>
            <a:pPr algn="ctr">
              <a:buNone/>
            </a:pPr>
            <a:r>
              <a:rPr lang="en-US" sz="2400" b="1" dirty="0"/>
              <a:t>Environmental Problems Due to Climate Change</a:t>
            </a:r>
          </a:p>
          <a:p>
            <a:pPr algn="ctr">
              <a:buNone/>
            </a:pPr>
            <a:endParaRPr lang="en-US" b="1" dirty="0"/>
          </a:p>
          <a:p>
            <a:pPr>
              <a:buFont typeface="Arial" panose="020B0604020202020204" pitchFamily="34" charset="0"/>
              <a:buChar char="•"/>
            </a:pPr>
            <a:r>
              <a:rPr lang="en-US" sz="2000" b="1" dirty="0"/>
              <a:t>At present, humans are facing many environmental problems due to climate change.</a:t>
            </a:r>
          </a:p>
          <a:p>
            <a:endParaRPr lang="en-US" sz="2000" b="1" dirty="0"/>
          </a:p>
          <a:p>
            <a:pPr>
              <a:buFont typeface="Arial" panose="020B0604020202020204" pitchFamily="34" charset="0"/>
              <a:buChar char="•"/>
            </a:pPr>
            <a:r>
              <a:rPr lang="en-US" sz="2000" b="1" dirty="0"/>
              <a:t>As a result of climate change, the intensity of natural disasters is increasing.</a:t>
            </a:r>
          </a:p>
          <a:p>
            <a:endParaRPr lang="en-US" sz="2000" b="1" dirty="0"/>
          </a:p>
          <a:p>
            <a:pPr>
              <a:buFont typeface="Arial" panose="020B0604020202020204" pitchFamily="34" charset="0"/>
              <a:buChar char="•"/>
            </a:pPr>
            <a:r>
              <a:rPr lang="en-US" sz="2000" b="1" dirty="0"/>
              <a:t>Severe storms are threatening the coastal regions of the Pacific and Atlantic Oceans.</a:t>
            </a:r>
          </a:p>
          <a:p>
            <a:endParaRPr lang="en-US" sz="2000" b="1" dirty="0"/>
          </a:p>
          <a:p>
            <a:pPr>
              <a:buFont typeface="Arial" panose="020B0604020202020204" pitchFamily="34" charset="0"/>
              <a:buChar char="•"/>
            </a:pPr>
            <a:r>
              <a:rPr lang="en-US" sz="2000" b="1" dirty="0"/>
              <a:t>In the Himalayan regions, due to the rapid melting of glaciers such as Gangotri, there will first be floods and later drought conditions.</a:t>
            </a:r>
          </a:p>
          <a:p>
            <a:endParaRPr lang="en-US" sz="2000" b="1" dirty="0"/>
          </a:p>
          <a:p>
            <a:pPr>
              <a:buFont typeface="Arial" panose="020B0604020202020204" pitchFamily="34" charset="0"/>
              <a:buChar char="•"/>
            </a:pPr>
            <a:r>
              <a:rPr lang="en-US" sz="2000" b="1" dirty="0"/>
              <a:t>Due to the melting of glaciers, sea levels are rising, resulting in storm surges and destruction in coastal areas.</a:t>
            </a:r>
          </a:p>
          <a:p>
            <a:pPr>
              <a:buFont typeface="Arial" panose="020B0604020202020204" pitchFamily="34" charset="0"/>
              <a:buChar char="•"/>
            </a:pPr>
            <a:r>
              <a:rPr lang="en-US" sz="2000" b="1" dirty="0"/>
              <a:t>Due to rising temperatures, incidents of forest fires have also increased.</a:t>
            </a:r>
          </a:p>
          <a:p>
            <a:endParaRPr lang="en-US" sz="2000" b="1" dirty="0"/>
          </a:p>
          <a:p>
            <a:pPr>
              <a:buFont typeface="Arial" panose="020B0604020202020204" pitchFamily="34" charset="0"/>
              <a:buChar char="•"/>
            </a:pPr>
            <a:r>
              <a:rPr lang="en-US" sz="2000" b="1" dirty="0"/>
              <a:t>Deforestation and climate change are causing widespread destruction through events such as landslides.</a:t>
            </a:r>
          </a:p>
          <a:p>
            <a:endParaRPr lang="en-US" sz="2000" b="1" dirty="0"/>
          </a:p>
          <a:p>
            <a:pPr>
              <a:buFont typeface="Arial" panose="020B0604020202020204" pitchFamily="34" charset="0"/>
              <a:buChar char="•"/>
            </a:pPr>
            <a:r>
              <a:rPr lang="en-US" sz="2000" b="1" dirty="0"/>
              <a:t>Due to climate change, ozone depletion is occurring rapidly.</a:t>
            </a:r>
          </a:p>
          <a:p>
            <a:endParaRPr lang="en-US" sz="2000" b="1" dirty="0"/>
          </a:p>
          <a:p>
            <a:pPr>
              <a:buFont typeface="Arial" panose="020B0604020202020204" pitchFamily="34" charset="0"/>
              <a:buChar char="•"/>
            </a:pPr>
            <a:r>
              <a:rPr lang="en-US" sz="2000" b="1" dirty="0"/>
              <a:t>According to a report released by the World Meteorological Department on the occasion of International Ozone Day in 2008, by 2008 the size of the ozone hole had reached 27 million square kilometers.</a:t>
            </a:r>
          </a:p>
          <a:p>
            <a:endParaRPr lang="en-US" sz="2000" b="1" dirty="0"/>
          </a:p>
          <a:p>
            <a:pPr>
              <a:buFont typeface="Arial" panose="020B0604020202020204" pitchFamily="34" charset="0"/>
              <a:buChar char="•"/>
            </a:pPr>
            <a:r>
              <a:rPr lang="en-US" sz="2000" b="1" dirty="0"/>
              <a:t>As a result of this destruction, migration of people from affected areas impacts social and economic systems.</a:t>
            </a:r>
          </a:p>
        </p:txBody>
      </p:sp>
    </p:spTree>
    <p:extLst>
      <p:ext uri="{BB962C8B-B14F-4D97-AF65-F5344CB8AC3E}">
        <p14:creationId xmlns:p14="http://schemas.microsoft.com/office/powerpoint/2010/main" val="1279430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ACDDB59-4A7B-7B46-8EBD-ED797E11299A}"/>
              </a:ext>
            </a:extLst>
          </p:cNvPr>
          <p:cNvSpPr txBox="1"/>
          <p:nvPr/>
        </p:nvSpPr>
        <p:spPr>
          <a:xfrm>
            <a:off x="539496" y="356616"/>
            <a:ext cx="8119872" cy="6124754"/>
          </a:xfrm>
          <a:prstGeom prst="rect">
            <a:avLst/>
          </a:prstGeom>
          <a:noFill/>
        </p:spPr>
        <p:txBody>
          <a:bodyPr wrap="square">
            <a:spAutoFit/>
          </a:bodyPr>
          <a:lstStyle/>
          <a:p>
            <a:pPr algn="ctr">
              <a:buNone/>
            </a:pPr>
            <a:r>
              <a:rPr lang="en-US" sz="2800" b="1" u="sng" dirty="0"/>
              <a:t>Climate Change and Health</a:t>
            </a:r>
          </a:p>
          <a:p>
            <a:pPr algn="ctr">
              <a:buNone/>
            </a:pPr>
            <a:endParaRPr lang="en-US" sz="2800" b="1" u="sng" dirty="0"/>
          </a:p>
          <a:p>
            <a:pPr>
              <a:buFont typeface="Arial" panose="020B0604020202020204" pitchFamily="34" charset="0"/>
              <a:buChar char="•"/>
            </a:pPr>
            <a:r>
              <a:rPr lang="en-US" sz="2400" b="1" dirty="0"/>
              <a:t>Climate change is having a serious impact on human health.</a:t>
            </a:r>
          </a:p>
          <a:p>
            <a:pPr>
              <a:buFont typeface="Arial" panose="020B0604020202020204" pitchFamily="34" charset="0"/>
              <a:buChar char="•"/>
            </a:pPr>
            <a:r>
              <a:rPr lang="en-US" sz="2400" b="1" dirty="0"/>
              <a:t>In situations of floods and drought, displacement increases the risk of malnutrition, hunger, and infectious diseases.</a:t>
            </a:r>
          </a:p>
          <a:p>
            <a:pPr>
              <a:buFont typeface="Arial" panose="020B0604020202020204" pitchFamily="34" charset="0"/>
              <a:buChar char="•"/>
            </a:pPr>
            <a:r>
              <a:rPr lang="en-US" sz="2400" b="1" dirty="0"/>
              <a:t>According to the World Health Organization (WHO), since 1970, due to the effects of climate change, about 150,000 people per year in developing countries have been dying.</a:t>
            </a:r>
          </a:p>
          <a:p>
            <a:pPr>
              <a:buFont typeface="Arial" panose="020B0604020202020204" pitchFamily="34" charset="0"/>
              <a:buChar char="•"/>
            </a:pPr>
            <a:r>
              <a:rPr lang="en-US" sz="2400" b="1" dirty="0"/>
              <a:t>Due to changes in climate, diseases such as dengue and malaria are expected to spread rapidly into new areas.</a:t>
            </a:r>
          </a:p>
          <a:p>
            <a:pPr>
              <a:buFont typeface="Arial" panose="020B0604020202020204" pitchFamily="34" charset="0"/>
              <a:buChar char="•"/>
            </a:pPr>
            <a:r>
              <a:rPr lang="en-US" sz="2400" b="1" dirty="0"/>
              <a:t>An increase in pollen levels will expand the range of allergies.</a:t>
            </a:r>
          </a:p>
          <a:p>
            <a:pPr>
              <a:buFont typeface="Arial" panose="020B0604020202020204" pitchFamily="34" charset="0"/>
              <a:buChar char="•"/>
            </a:pPr>
            <a:r>
              <a:rPr lang="en-US" sz="2400" b="1" dirty="0"/>
              <a:t>The increase in fog or smog will cause respiratory problems.</a:t>
            </a:r>
          </a:p>
          <a:p>
            <a:pPr>
              <a:buFont typeface="Arial" panose="020B0604020202020204" pitchFamily="34" charset="0"/>
              <a:buChar char="•"/>
            </a:pPr>
            <a:r>
              <a:rPr lang="en-US" sz="2400" b="1" dirty="0"/>
              <a:t>Rising temperatures will lead to an increase in respiratory diseases.</a:t>
            </a:r>
          </a:p>
          <a:p>
            <a:pPr>
              <a:buFont typeface="Arial" panose="020B0604020202020204" pitchFamily="34" charset="0"/>
              <a:buChar char="•"/>
            </a:pPr>
            <a:r>
              <a:rPr lang="en-US" sz="2400" b="1" dirty="0"/>
              <a:t>Nitrogen oxides will cause eye irritation and increase lung infections</a:t>
            </a:r>
            <a:r>
              <a:rPr lang="en-US" b="1" dirty="0"/>
              <a:t>.</a:t>
            </a:r>
          </a:p>
        </p:txBody>
      </p:sp>
      <p:pic>
        <p:nvPicPr>
          <p:cNvPr id="6" name="Picture 5">
            <a:extLst>
              <a:ext uri="{FF2B5EF4-FFF2-40B4-BE49-F238E27FC236}">
                <a16:creationId xmlns:a16="http://schemas.microsoft.com/office/drawing/2014/main" id="{02C54DDD-041D-6E30-EDC4-50E9C9BF0454}"/>
              </a:ext>
            </a:extLst>
          </p:cNvPr>
          <p:cNvPicPr>
            <a:picLocks noChangeAspect="1"/>
          </p:cNvPicPr>
          <p:nvPr/>
        </p:nvPicPr>
        <p:blipFill>
          <a:blip r:embed="rId2"/>
          <a:stretch>
            <a:fillRect/>
          </a:stretch>
        </p:blipFill>
        <p:spPr>
          <a:xfrm>
            <a:off x="8553306" y="1874520"/>
            <a:ext cx="3638694" cy="3403939"/>
          </a:xfrm>
          <a:prstGeom prst="rect">
            <a:avLst/>
          </a:prstGeom>
        </p:spPr>
      </p:pic>
    </p:spTree>
    <p:extLst>
      <p:ext uri="{BB962C8B-B14F-4D97-AF65-F5344CB8AC3E}">
        <p14:creationId xmlns:p14="http://schemas.microsoft.com/office/powerpoint/2010/main" val="2795699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2592C9-9CA4-4EA7-ECD3-00646D56B2BB}"/>
              </a:ext>
            </a:extLst>
          </p:cNvPr>
          <p:cNvSpPr>
            <a:spLocks noGrp="1"/>
          </p:cNvSpPr>
          <p:nvPr>
            <p:ph type="sldNum" sz="quarter" idx="4"/>
          </p:nvPr>
        </p:nvSpPr>
        <p:spPr/>
        <p:txBody>
          <a:bodyPr/>
          <a:lstStyle/>
          <a:p>
            <a:fld id="{58FB4751-880F-D840-AAA9-3A15815CC996}" type="slidenum">
              <a:rPr lang="en-US" smtClean="0"/>
              <a:pPr/>
              <a:t>15</a:t>
            </a:fld>
            <a:endParaRPr lang="en-US" dirty="0"/>
          </a:p>
        </p:txBody>
      </p:sp>
      <p:sp>
        <p:nvSpPr>
          <p:cNvPr id="4" name="TextBox 3">
            <a:extLst>
              <a:ext uri="{FF2B5EF4-FFF2-40B4-BE49-F238E27FC236}">
                <a16:creationId xmlns:a16="http://schemas.microsoft.com/office/drawing/2014/main" id="{0794109C-6276-AA9B-F796-3EC582AF9E2E}"/>
              </a:ext>
            </a:extLst>
          </p:cNvPr>
          <p:cNvSpPr txBox="1"/>
          <p:nvPr/>
        </p:nvSpPr>
        <p:spPr>
          <a:xfrm>
            <a:off x="109728" y="320040"/>
            <a:ext cx="11905488" cy="6617196"/>
          </a:xfrm>
          <a:prstGeom prst="rect">
            <a:avLst/>
          </a:prstGeom>
          <a:noFill/>
        </p:spPr>
        <p:txBody>
          <a:bodyPr wrap="square">
            <a:spAutoFit/>
          </a:bodyPr>
          <a:lstStyle/>
          <a:p>
            <a:pPr algn="ctr">
              <a:buNone/>
            </a:pPr>
            <a:r>
              <a:rPr lang="en-US" sz="2800" b="1" u="sng" dirty="0"/>
              <a:t>Climate Change and Health</a:t>
            </a:r>
          </a:p>
          <a:p>
            <a:pPr marL="342900" indent="-342900">
              <a:buFont typeface="Arial" panose="020B0604020202020204" pitchFamily="34" charset="0"/>
              <a:buChar char="•"/>
            </a:pPr>
            <a:r>
              <a:rPr lang="en-US" sz="2200" b="1" dirty="0"/>
              <a:t>Climate change is having a serious impact on human health.</a:t>
            </a:r>
          </a:p>
          <a:p>
            <a:endParaRPr lang="en-US" sz="2200" b="1" dirty="0"/>
          </a:p>
          <a:p>
            <a:pPr>
              <a:buFont typeface="Arial" panose="020B0604020202020204" pitchFamily="34" charset="0"/>
              <a:buChar char="•"/>
            </a:pPr>
            <a:r>
              <a:rPr lang="en-US" sz="2200" b="1" dirty="0"/>
              <a:t>In situations of floods and drought, displacement increases the risk of malnutrition, hunger, and infectious diseases.</a:t>
            </a:r>
          </a:p>
          <a:p>
            <a:endParaRPr lang="en-US" sz="2200" b="1" dirty="0"/>
          </a:p>
          <a:p>
            <a:pPr>
              <a:buFont typeface="Arial" panose="020B0604020202020204" pitchFamily="34" charset="0"/>
              <a:buChar char="•"/>
            </a:pPr>
            <a:r>
              <a:rPr lang="en-US" sz="2200" b="1" dirty="0"/>
              <a:t>According to the World Health Organization (WHO), since 1970, due to the effects of climate change, about 150,000 people per year in developing countries have been dying.</a:t>
            </a:r>
          </a:p>
          <a:p>
            <a:endParaRPr lang="en-US" sz="2200" b="1" dirty="0"/>
          </a:p>
          <a:p>
            <a:pPr>
              <a:buFont typeface="Arial" panose="020B0604020202020204" pitchFamily="34" charset="0"/>
              <a:buChar char="•"/>
            </a:pPr>
            <a:r>
              <a:rPr lang="en-US" sz="2200" b="1" dirty="0"/>
              <a:t>Due to changes in climate, diseases such as dengue and malaria are expected to spread rapidly into new areas.</a:t>
            </a:r>
          </a:p>
          <a:p>
            <a:endParaRPr lang="en-US" sz="2200" b="1" dirty="0"/>
          </a:p>
          <a:p>
            <a:pPr>
              <a:buFont typeface="Arial" panose="020B0604020202020204" pitchFamily="34" charset="0"/>
              <a:buChar char="•"/>
            </a:pPr>
            <a:r>
              <a:rPr lang="en-US" sz="2200" b="1" dirty="0"/>
              <a:t>An increase in pollen levels will expand the scope of allergies.</a:t>
            </a:r>
          </a:p>
          <a:p>
            <a:endParaRPr lang="en-US" sz="2200" b="1" dirty="0"/>
          </a:p>
          <a:p>
            <a:pPr>
              <a:buFont typeface="Arial" panose="020B0604020202020204" pitchFamily="34" charset="0"/>
              <a:buChar char="•"/>
            </a:pPr>
            <a:r>
              <a:rPr lang="en-US" sz="2200" b="1" dirty="0"/>
              <a:t>The increase in fog or smog will lead to respiratory problems.</a:t>
            </a:r>
          </a:p>
          <a:p>
            <a:endParaRPr lang="en-US" sz="2200" b="1" dirty="0"/>
          </a:p>
          <a:p>
            <a:pPr>
              <a:buFont typeface="Arial" panose="020B0604020202020204" pitchFamily="34" charset="0"/>
              <a:buChar char="•"/>
            </a:pPr>
            <a:r>
              <a:rPr lang="en-US" sz="2200" b="1" dirty="0"/>
              <a:t>Rising temperatures will cause an increase in respiratory diseases.</a:t>
            </a:r>
          </a:p>
          <a:p>
            <a:endParaRPr lang="en-US" sz="2200" b="1" dirty="0"/>
          </a:p>
          <a:p>
            <a:pPr>
              <a:buFont typeface="Arial" panose="020B0604020202020204" pitchFamily="34" charset="0"/>
              <a:buChar char="•"/>
            </a:pPr>
            <a:r>
              <a:rPr lang="en-US" sz="2200" b="1" dirty="0"/>
              <a:t>Nitrogen oxides will cause eye irritation and increase lung infections</a:t>
            </a:r>
          </a:p>
        </p:txBody>
      </p:sp>
    </p:spTree>
    <p:extLst>
      <p:ext uri="{BB962C8B-B14F-4D97-AF65-F5344CB8AC3E}">
        <p14:creationId xmlns:p14="http://schemas.microsoft.com/office/powerpoint/2010/main" val="1761891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7E2626-00F3-98F7-CCB3-C121EE05571A}"/>
              </a:ext>
            </a:extLst>
          </p:cNvPr>
          <p:cNvSpPr txBox="1"/>
          <p:nvPr/>
        </p:nvSpPr>
        <p:spPr>
          <a:xfrm>
            <a:off x="420624" y="137160"/>
            <a:ext cx="10933176" cy="6863417"/>
          </a:xfrm>
          <a:prstGeom prst="rect">
            <a:avLst/>
          </a:prstGeom>
          <a:noFill/>
        </p:spPr>
        <p:txBody>
          <a:bodyPr wrap="square">
            <a:spAutoFit/>
          </a:bodyPr>
          <a:lstStyle/>
          <a:p>
            <a:pPr algn="ctr">
              <a:buNone/>
            </a:pPr>
            <a:r>
              <a:rPr lang="en-US" sz="2400" b="1" dirty="0"/>
              <a:t>Biodiversity Affected by Climate Change</a:t>
            </a:r>
          </a:p>
          <a:p>
            <a:pPr algn="ctr">
              <a:buNone/>
            </a:pPr>
            <a:endParaRPr lang="en-US" sz="3200" b="1" dirty="0"/>
          </a:p>
          <a:p>
            <a:pPr>
              <a:buFont typeface="Arial" panose="020B0604020202020204" pitchFamily="34" charset="0"/>
              <a:buChar char="•"/>
            </a:pPr>
            <a:r>
              <a:rPr lang="en-US" sz="2400" b="1" dirty="0"/>
              <a:t>Life on Earth exists in diverse forms, ranging from microscopic organisms to gigantic animals.</a:t>
            </a:r>
          </a:p>
          <a:p>
            <a:endParaRPr lang="en-US" sz="2400" b="1" dirty="0"/>
          </a:p>
          <a:p>
            <a:pPr>
              <a:buFont typeface="Arial" panose="020B0604020202020204" pitchFamily="34" charset="0"/>
              <a:buChar char="•"/>
            </a:pPr>
            <a:r>
              <a:rPr lang="en-US" sz="2400" b="1" dirty="0"/>
              <a:t>Climate change is having a widespread impact on biodiversity.</a:t>
            </a:r>
          </a:p>
          <a:p>
            <a:endParaRPr lang="en-US" sz="2400" b="1" dirty="0"/>
          </a:p>
          <a:p>
            <a:pPr>
              <a:buFont typeface="Arial" panose="020B0604020202020204" pitchFamily="34" charset="0"/>
              <a:buChar char="•"/>
            </a:pPr>
            <a:r>
              <a:rPr lang="en-US" sz="2400" b="1" dirty="0"/>
              <a:t>Due to sudden environmental changes and the inability to adapt, many species may become extinct.</a:t>
            </a:r>
          </a:p>
          <a:p>
            <a:endParaRPr lang="en-US" sz="2400" b="1" dirty="0"/>
          </a:p>
          <a:p>
            <a:pPr>
              <a:buFont typeface="Arial" panose="020B0604020202020204" pitchFamily="34" charset="0"/>
              <a:buChar char="•"/>
            </a:pPr>
            <a:r>
              <a:rPr lang="en-US" sz="2400" b="1" dirty="0"/>
              <a:t>According to the IPCC (Intergovernmental Panel on Climate Change), if the exploitation of nature continues in this manner, the temperature may increase by 1.5% to 6% by the year 2100.</a:t>
            </a:r>
          </a:p>
          <a:p>
            <a:endParaRPr lang="en-US" sz="2400" b="1" dirty="0"/>
          </a:p>
          <a:p>
            <a:pPr>
              <a:buFont typeface="Arial" panose="020B0604020202020204" pitchFamily="34" charset="0"/>
              <a:buChar char="•"/>
            </a:pPr>
            <a:r>
              <a:rPr lang="en-US" sz="2400" b="1" dirty="0"/>
              <a:t>As a result, around 12,000 species of wild animals and plants are at risk of extinction.</a:t>
            </a:r>
          </a:p>
          <a:p>
            <a:endParaRPr lang="en-US" sz="2400" b="1" dirty="0"/>
          </a:p>
          <a:p>
            <a:pPr>
              <a:buFont typeface="Arial" panose="020B0604020202020204" pitchFamily="34" charset="0"/>
              <a:buChar char="•"/>
            </a:pPr>
            <a:r>
              <a:rPr lang="en-US" sz="2400" b="1" dirty="0"/>
              <a:t>According to the World Conservation Union at a biodiversity conference held in Bonn, due to pollution, three species are becoming extinct every hour.</a:t>
            </a:r>
          </a:p>
        </p:txBody>
      </p:sp>
    </p:spTree>
    <p:extLst>
      <p:ext uri="{BB962C8B-B14F-4D97-AF65-F5344CB8AC3E}">
        <p14:creationId xmlns:p14="http://schemas.microsoft.com/office/powerpoint/2010/main" val="2350071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1DF2D-30C3-F909-F100-CFD3A1667FBA}"/>
              </a:ext>
            </a:extLst>
          </p:cNvPr>
          <p:cNvSpPr>
            <a:spLocks noGrp="1"/>
          </p:cNvSpPr>
          <p:nvPr>
            <p:ph type="title"/>
          </p:nvPr>
        </p:nvSpPr>
        <p:spPr>
          <a:xfrm>
            <a:off x="914400" y="402336"/>
            <a:ext cx="10360152" cy="997082"/>
          </a:xfrm>
        </p:spPr>
        <p:txBody>
          <a:bodyPr/>
          <a:lstStyle/>
          <a:p>
            <a:r>
              <a:rPr lang="en-US" sz="2400" b="1" dirty="0"/>
              <a:t>Biodiversity Affected by Climate Change</a:t>
            </a:r>
            <a:br>
              <a:rPr lang="en-US" sz="1800" b="1" dirty="0"/>
            </a:br>
            <a:endParaRPr lang="en-US" dirty="0"/>
          </a:p>
        </p:txBody>
      </p:sp>
      <p:sp>
        <p:nvSpPr>
          <p:cNvPr id="3" name="Content Placeholder 2">
            <a:extLst>
              <a:ext uri="{FF2B5EF4-FFF2-40B4-BE49-F238E27FC236}">
                <a16:creationId xmlns:a16="http://schemas.microsoft.com/office/drawing/2014/main" id="{C70A22BF-8FFA-E43D-F6B1-820A9977E592}"/>
              </a:ext>
            </a:extLst>
          </p:cNvPr>
          <p:cNvSpPr>
            <a:spLocks noGrp="1"/>
          </p:cNvSpPr>
          <p:nvPr>
            <p:ph sz="quarter" idx="11"/>
          </p:nvPr>
        </p:nvSpPr>
        <p:spPr>
          <a:xfrm>
            <a:off x="111817" y="1399418"/>
            <a:ext cx="5984183" cy="5376285"/>
          </a:xfrm>
        </p:spPr>
        <p:txBody>
          <a:bodyPr>
            <a:normAutofit fontScale="92500" lnSpcReduction="10000"/>
          </a:bodyPr>
          <a:lstStyle/>
          <a:p>
            <a:pPr marL="342900" indent="-342900">
              <a:buFont typeface="Arial" panose="020B0604020202020204" pitchFamily="34" charset="0"/>
              <a:buChar char="•"/>
            </a:pPr>
            <a:r>
              <a:rPr lang="en-US" sz="2400" b="1" dirty="0"/>
              <a:t>Life on Earth exists in diverse forms, ranging from microscopic organisms to gigantic animals.</a:t>
            </a:r>
          </a:p>
          <a:p>
            <a:pPr marL="342900" indent="-342900">
              <a:buFont typeface="Arial" panose="020B0604020202020204" pitchFamily="34" charset="0"/>
              <a:buChar char="•"/>
            </a:pPr>
            <a:r>
              <a:rPr lang="en-US" sz="2400" b="1" dirty="0"/>
              <a:t>Climate change is having a widespread impact on biodiversity.</a:t>
            </a:r>
          </a:p>
          <a:p>
            <a:pPr marL="342900" indent="-342900">
              <a:buFont typeface="Arial" panose="020B0604020202020204" pitchFamily="34" charset="0"/>
              <a:buChar char="•"/>
            </a:pPr>
            <a:r>
              <a:rPr lang="en-US" sz="2400" b="1" dirty="0"/>
              <a:t>Due to sudden environmental changes and the inability to adapt, many species may become extinct.</a:t>
            </a:r>
          </a:p>
          <a:p>
            <a:pPr marL="342900" indent="-342900">
              <a:buFont typeface="Arial" panose="020B0604020202020204" pitchFamily="34" charset="0"/>
              <a:buChar char="•"/>
            </a:pPr>
            <a:r>
              <a:rPr lang="en-US" sz="2400" b="1" dirty="0"/>
              <a:t>According to the IPCC (Intergovernmental Panel on Climate Change), if the exploitation of nature continues in this manner, the temperature may increase by 1.5% to 6% by the year 2100.</a:t>
            </a:r>
          </a:p>
          <a:p>
            <a:pPr marL="342900" indent="-342900">
              <a:buFont typeface="Arial" panose="020B0604020202020204" pitchFamily="34" charset="0"/>
              <a:buChar char="•"/>
            </a:pPr>
            <a:r>
              <a:rPr lang="en-US" sz="2400" b="1" dirty="0"/>
              <a:t>As a result, around 12,000 species of wild animals and plants are at risk of extinction.</a:t>
            </a:r>
          </a:p>
          <a:p>
            <a:pPr marL="342900" indent="-342900">
              <a:buFont typeface="Arial" panose="020B0604020202020204" pitchFamily="34" charset="0"/>
              <a:buChar char="•"/>
            </a:pPr>
            <a:r>
              <a:rPr lang="en-US" sz="2400" b="1" dirty="0"/>
              <a:t>According to the World Conservation Union at a biodiversity conference held in Bonn, due to pollution, three species are becoming extinct every hour.</a:t>
            </a:r>
          </a:p>
          <a:p>
            <a:endParaRPr lang="en-US" dirty="0"/>
          </a:p>
        </p:txBody>
      </p:sp>
      <p:pic>
        <p:nvPicPr>
          <p:cNvPr id="9" name="Content Placeholder 8">
            <a:extLst>
              <a:ext uri="{FF2B5EF4-FFF2-40B4-BE49-F238E27FC236}">
                <a16:creationId xmlns:a16="http://schemas.microsoft.com/office/drawing/2014/main" id="{D3696049-BEF9-1CEC-E430-7945875A00F9}"/>
              </a:ext>
            </a:extLst>
          </p:cNvPr>
          <p:cNvPicPr>
            <a:picLocks noGrp="1" noChangeAspect="1"/>
          </p:cNvPicPr>
          <p:nvPr>
            <p:ph sz="quarter" idx="12"/>
          </p:nvPr>
        </p:nvPicPr>
        <p:blipFill>
          <a:blip r:embed="rId2"/>
          <a:stretch>
            <a:fillRect/>
          </a:stretch>
        </p:blipFill>
        <p:spPr>
          <a:xfrm>
            <a:off x="6799138" y="1207009"/>
            <a:ext cx="5277997" cy="5376285"/>
          </a:xfrm>
          <a:prstGeom prst="rect">
            <a:avLst/>
          </a:prstGeom>
        </p:spPr>
      </p:pic>
    </p:spTree>
    <p:extLst>
      <p:ext uri="{BB962C8B-B14F-4D97-AF65-F5344CB8AC3E}">
        <p14:creationId xmlns:p14="http://schemas.microsoft.com/office/powerpoint/2010/main" val="678295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DD7B7B11-F023-123D-79F0-42B1FE365910}"/>
              </a:ext>
            </a:extLst>
          </p:cNvPr>
          <p:cNvSpPr>
            <a:spLocks noChangeArrowheads="1"/>
          </p:cNvSpPr>
          <p:nvPr/>
        </p:nvSpPr>
        <p:spPr bwMode="auto">
          <a:xfrm>
            <a:off x="109728" y="51929"/>
            <a:ext cx="12082271" cy="6309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Arial" panose="020B0604020202020204" pitchFamily="34" charset="0"/>
              </a:rPr>
              <a:t>International Initiatives for Climate Change / Global Efforts to Tackle Climate Change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To address the challenges arising from climate change, many conferences, treaties, and policies have been formulated at the international level.</a:t>
            </a:r>
            <a:endParaRPr kumimoji="0" lang="en-US" altLang="en-US" sz="4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In </a:t>
            </a:r>
            <a:r>
              <a:rPr kumimoji="0" lang="en-US" altLang="en-US" sz="1800" b="1" i="0" u="none" strike="noStrike" cap="none" normalizeH="0" baseline="0" dirty="0">
                <a:ln>
                  <a:noFill/>
                </a:ln>
                <a:solidFill>
                  <a:schemeClr val="tx1"/>
                </a:solidFill>
                <a:effectLst/>
                <a:latin typeface="Arial" panose="020B0604020202020204" pitchFamily="34" charset="0"/>
              </a:rPr>
              <a:t>1972</a:t>
            </a:r>
            <a:r>
              <a:rPr kumimoji="0" lang="en-US" altLang="en-US" sz="1800" b="0" i="0" u="none" strike="noStrike" cap="none" normalizeH="0" baseline="0" dirty="0">
                <a:ln>
                  <a:noFill/>
                </a:ln>
                <a:solidFill>
                  <a:schemeClr val="tx1"/>
                </a:solidFill>
                <a:effectLst/>
                <a:latin typeface="Arial" panose="020B0604020202020204" pitchFamily="34" charset="0"/>
              </a:rPr>
              <a:t>, the </a:t>
            </a:r>
            <a:r>
              <a:rPr kumimoji="0" lang="en-US" altLang="en-US" sz="1800" b="1" i="0" u="none" strike="noStrike" cap="none" normalizeH="0" baseline="0" dirty="0">
                <a:ln>
                  <a:noFill/>
                </a:ln>
                <a:solidFill>
                  <a:schemeClr val="tx1"/>
                </a:solidFill>
                <a:effectLst/>
                <a:latin typeface="Arial" panose="020B0604020202020204" pitchFamily="34" charset="0"/>
              </a:rPr>
              <a:t>Stockholm Conference</a:t>
            </a:r>
            <a:r>
              <a:rPr kumimoji="0" lang="en-US" altLang="en-US" sz="1800" b="0" i="0" u="none" strike="noStrike" cap="none" normalizeH="0" baseline="0" dirty="0">
                <a:ln>
                  <a:noFill/>
                </a:ln>
                <a:solidFill>
                  <a:schemeClr val="tx1"/>
                </a:solidFill>
                <a:effectLst/>
                <a:latin typeface="Arial" panose="020B0604020202020204" pitchFamily="34" charset="0"/>
              </a:rPr>
              <a:t> was held, which led to the establishment of the </a:t>
            </a:r>
            <a:r>
              <a:rPr kumimoji="0" lang="en-US" altLang="en-US" sz="1800" b="1" i="0" u="none" strike="noStrike" cap="none" normalizeH="0" baseline="0" dirty="0">
                <a:ln>
                  <a:noFill/>
                </a:ln>
                <a:solidFill>
                  <a:schemeClr val="tx1"/>
                </a:solidFill>
                <a:effectLst/>
                <a:latin typeface="Arial" panose="020B0604020202020204" pitchFamily="34" charset="0"/>
              </a:rPr>
              <a:t>United Nations Environment </a:t>
            </a:r>
            <a:r>
              <a:rPr kumimoji="0" lang="en-US" altLang="en-US" sz="1800" b="1" i="0" u="none" strike="noStrike" cap="none" normalizeH="0" baseline="0" dirty="0" err="1">
                <a:ln>
                  <a:noFill/>
                </a:ln>
                <a:solidFill>
                  <a:schemeClr val="tx1"/>
                </a:solidFill>
                <a:effectLst/>
                <a:latin typeface="Arial" panose="020B0604020202020204" pitchFamily="34" charset="0"/>
              </a:rPr>
              <a:t>Programme</a:t>
            </a:r>
            <a:r>
              <a:rPr kumimoji="0" lang="en-US" altLang="en-US" sz="1800" b="1" i="0" u="none" strike="noStrike" cap="none" normalizeH="0" baseline="0" dirty="0">
                <a:ln>
                  <a:noFill/>
                </a:ln>
                <a:solidFill>
                  <a:schemeClr val="tx1"/>
                </a:solidFill>
                <a:effectLst/>
                <a:latin typeface="Arial" panose="020B0604020202020204" pitchFamily="34" charset="0"/>
              </a:rPr>
              <a:t> (UNEP)</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5 June</a:t>
            </a:r>
            <a:r>
              <a:rPr kumimoji="0" lang="en-US" altLang="en-US" sz="1800" b="0" i="0" u="none" strike="noStrike" cap="none" normalizeH="0" baseline="0" dirty="0">
                <a:ln>
                  <a:noFill/>
                </a:ln>
                <a:solidFill>
                  <a:schemeClr val="tx1"/>
                </a:solidFill>
                <a:effectLst/>
                <a:latin typeface="Arial" panose="020B0604020202020204" pitchFamily="34" charset="0"/>
              </a:rPr>
              <a:t> was declared </a:t>
            </a:r>
            <a:r>
              <a:rPr kumimoji="0" lang="en-US" altLang="en-US" sz="1800" b="1" i="0" u="none" strike="noStrike" cap="none" normalizeH="0" baseline="0" dirty="0">
                <a:ln>
                  <a:noFill/>
                </a:ln>
                <a:solidFill>
                  <a:schemeClr val="tx1"/>
                </a:solidFill>
                <a:effectLst/>
                <a:latin typeface="Arial" panose="020B0604020202020204" pitchFamily="34" charset="0"/>
              </a:rPr>
              <a:t>World Environment Day</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In </a:t>
            </a:r>
            <a:r>
              <a:rPr kumimoji="0" lang="en-US" altLang="en-US" sz="1800" b="1" i="0" u="none" strike="noStrike" cap="none" normalizeH="0" baseline="0" dirty="0">
                <a:ln>
                  <a:noFill/>
                </a:ln>
                <a:solidFill>
                  <a:schemeClr val="tx1"/>
                </a:solidFill>
                <a:effectLst/>
                <a:latin typeface="Arial" panose="020B0604020202020204" pitchFamily="34" charset="0"/>
              </a:rPr>
              <a:t>1988</a:t>
            </a:r>
            <a:r>
              <a:rPr kumimoji="0" lang="en-US" altLang="en-US" sz="1800" b="0" i="0" u="none" strike="noStrike" cap="none" normalizeH="0" baseline="0" dirty="0">
                <a:ln>
                  <a:noFill/>
                </a:ln>
                <a:solidFill>
                  <a:schemeClr val="tx1"/>
                </a:solidFill>
                <a:effectLst/>
                <a:latin typeface="Arial" panose="020B0604020202020204" pitchFamily="34" charset="0"/>
              </a:rPr>
              <a:t>, the </a:t>
            </a:r>
            <a:r>
              <a:rPr kumimoji="0" lang="en-US" altLang="en-US" sz="1800" b="1" i="0" u="none" strike="noStrike" cap="none" normalizeH="0" baseline="0" dirty="0">
                <a:ln>
                  <a:noFill/>
                </a:ln>
                <a:solidFill>
                  <a:schemeClr val="tx1"/>
                </a:solidFill>
                <a:effectLst/>
                <a:latin typeface="Arial" panose="020B0604020202020204" pitchFamily="34" charset="0"/>
              </a:rPr>
              <a:t>Intergovernmental Panel on Climate Change (IPCC)</a:t>
            </a:r>
            <a:r>
              <a:rPr kumimoji="0" lang="en-US" altLang="en-US" sz="1800" b="0" i="0" u="none" strike="noStrike" cap="none" normalizeH="0" baseline="0" dirty="0">
                <a:ln>
                  <a:noFill/>
                </a:ln>
                <a:solidFill>
                  <a:schemeClr val="tx1"/>
                </a:solidFill>
                <a:effectLst/>
                <a:latin typeface="Arial" panose="020B0604020202020204" pitchFamily="34" charset="0"/>
              </a:rPr>
              <a:t> was established.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According to the first IPCC report in </a:t>
            </a:r>
            <a:r>
              <a:rPr kumimoji="0" lang="en-US" altLang="en-US" sz="1800" b="1" i="0" u="none" strike="noStrike" cap="none" normalizeH="0" baseline="0" dirty="0">
                <a:ln>
                  <a:noFill/>
                </a:ln>
                <a:solidFill>
                  <a:schemeClr val="tx1"/>
                </a:solidFill>
                <a:effectLst/>
                <a:latin typeface="Arial" panose="020B0604020202020204" pitchFamily="34" charset="0"/>
              </a:rPr>
              <a:t>1990</a:t>
            </a:r>
            <a:r>
              <a:rPr kumimoji="0" lang="en-US" altLang="en-US" sz="1800" b="0" i="0" u="none" strike="noStrike" cap="none" normalizeH="0" baseline="0" dirty="0">
                <a:ln>
                  <a:noFill/>
                </a:ln>
                <a:solidFill>
                  <a:schemeClr val="tx1"/>
                </a:solidFill>
                <a:effectLst/>
                <a:latin typeface="Arial" panose="020B0604020202020204" pitchFamily="34" charset="0"/>
              </a:rPr>
              <a:t>, the Earth’s average temperature had increased by </a:t>
            </a:r>
            <a:r>
              <a:rPr kumimoji="0" lang="en-US" altLang="en-US" sz="1800" b="1" i="0" u="none" strike="noStrike" cap="none" normalizeH="0" baseline="0" dirty="0">
                <a:ln>
                  <a:noFill/>
                </a:ln>
                <a:solidFill>
                  <a:schemeClr val="tx1"/>
                </a:solidFill>
                <a:effectLst/>
                <a:latin typeface="Arial" panose="020B0604020202020204" pitchFamily="34" charset="0"/>
              </a:rPr>
              <a:t>0.5°C</a:t>
            </a:r>
            <a:r>
              <a:rPr kumimoji="0" lang="en-US" altLang="en-US" sz="1800" b="0" i="0" u="none" strike="noStrike" cap="none" normalizeH="0" baseline="0" dirty="0">
                <a:ln>
                  <a:noFill/>
                </a:ln>
                <a:solidFill>
                  <a:schemeClr val="tx1"/>
                </a:solidFill>
                <a:effectLst/>
                <a:latin typeface="Arial" panose="020B0604020202020204" pitchFamily="34" charset="0"/>
              </a:rPr>
              <a:t> compared to the previous century.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In </a:t>
            </a:r>
            <a:r>
              <a:rPr kumimoji="0" lang="en-US" altLang="en-US" sz="1800" b="1" i="0" u="none" strike="noStrike" cap="none" normalizeH="0" baseline="0" dirty="0">
                <a:ln>
                  <a:noFill/>
                </a:ln>
                <a:solidFill>
                  <a:schemeClr val="tx1"/>
                </a:solidFill>
                <a:effectLst/>
                <a:latin typeface="Arial" panose="020B0604020202020204" pitchFamily="34" charset="0"/>
              </a:rPr>
              <a:t>1992</a:t>
            </a:r>
            <a:r>
              <a:rPr kumimoji="0" lang="en-US" altLang="en-US" sz="1800" b="0" i="0" u="none" strike="noStrike" cap="none" normalizeH="0" baseline="0" dirty="0">
                <a:ln>
                  <a:noFill/>
                </a:ln>
                <a:solidFill>
                  <a:schemeClr val="tx1"/>
                </a:solidFill>
                <a:effectLst/>
                <a:latin typeface="Arial" panose="020B0604020202020204" pitchFamily="34" charset="0"/>
              </a:rPr>
              <a:t>, at </a:t>
            </a:r>
            <a:r>
              <a:rPr kumimoji="0" lang="en-US" altLang="en-US" sz="1800" b="1" i="0" u="none" strike="noStrike" cap="none" normalizeH="0" baseline="0" dirty="0">
                <a:ln>
                  <a:noFill/>
                </a:ln>
                <a:solidFill>
                  <a:schemeClr val="tx1"/>
                </a:solidFill>
                <a:effectLst/>
                <a:latin typeface="Arial" panose="020B0604020202020204" pitchFamily="34" charset="0"/>
              </a:rPr>
              <a:t>Rio de Janeiro</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a:ln>
                  <a:noFill/>
                </a:ln>
                <a:solidFill>
                  <a:schemeClr val="tx1"/>
                </a:solidFill>
                <a:effectLst/>
                <a:latin typeface="Arial" panose="020B0604020202020204" pitchFamily="34" charset="0"/>
              </a:rPr>
              <a:t>Agenda 21</a:t>
            </a:r>
            <a:r>
              <a:rPr kumimoji="0" lang="en-US" altLang="en-US" sz="1800" b="0" i="0" u="none" strike="noStrike" cap="none" normalizeH="0" baseline="0" dirty="0">
                <a:ln>
                  <a:noFill/>
                </a:ln>
                <a:solidFill>
                  <a:schemeClr val="tx1"/>
                </a:solidFill>
                <a:effectLst/>
                <a:latin typeface="Arial" panose="020B0604020202020204" pitchFamily="34" charset="0"/>
              </a:rPr>
              <a:t> was declared — focusing on biodiversity conservation, food security, clean drinking water, social security, poverty alleviation in developing countries, and population control.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To tackle the problem of global warming, the first international agreement was the </a:t>
            </a:r>
            <a:r>
              <a:rPr kumimoji="0" lang="en-US" altLang="en-US" sz="1800" b="1" i="0" u="none" strike="noStrike" cap="none" normalizeH="0" baseline="0" dirty="0">
                <a:ln>
                  <a:noFill/>
                </a:ln>
                <a:solidFill>
                  <a:schemeClr val="tx1"/>
                </a:solidFill>
                <a:effectLst/>
                <a:latin typeface="Arial" panose="020B0604020202020204" pitchFamily="34" charset="0"/>
              </a:rPr>
              <a:t>Kyoto Protocol (1997)</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In </a:t>
            </a:r>
            <a:r>
              <a:rPr kumimoji="0" lang="en-US" altLang="en-US" sz="1800" b="1" i="0" u="none" strike="noStrike" cap="none" normalizeH="0" baseline="0" dirty="0">
                <a:ln>
                  <a:noFill/>
                </a:ln>
                <a:solidFill>
                  <a:schemeClr val="tx1"/>
                </a:solidFill>
                <a:effectLst/>
                <a:latin typeface="Arial" panose="020B0604020202020204" pitchFamily="34" charset="0"/>
              </a:rPr>
              <a:t>2002</a:t>
            </a:r>
            <a:r>
              <a:rPr kumimoji="0" lang="en-US" altLang="en-US" sz="1800" b="0" i="0" u="none" strike="noStrike" cap="none" normalizeH="0" baseline="0" dirty="0">
                <a:ln>
                  <a:noFill/>
                </a:ln>
                <a:solidFill>
                  <a:schemeClr val="tx1"/>
                </a:solidFill>
                <a:effectLst/>
                <a:latin typeface="Arial" panose="020B0604020202020204" pitchFamily="34" charset="0"/>
              </a:rPr>
              <a:t>, the </a:t>
            </a:r>
            <a:r>
              <a:rPr kumimoji="0" lang="en-US" altLang="en-US" sz="1800" b="1" i="0" u="none" strike="noStrike" cap="none" normalizeH="0" baseline="0" dirty="0">
                <a:ln>
                  <a:noFill/>
                </a:ln>
                <a:solidFill>
                  <a:schemeClr val="tx1"/>
                </a:solidFill>
                <a:effectLst/>
                <a:latin typeface="Arial" panose="020B0604020202020204" pitchFamily="34" charset="0"/>
              </a:rPr>
              <a:t>Earth Summit (Rio+10)</a:t>
            </a:r>
            <a:r>
              <a:rPr kumimoji="0" lang="en-US" altLang="en-US" sz="1800" b="0" i="0" u="none" strike="noStrike" cap="none" normalizeH="0" baseline="0" dirty="0">
                <a:ln>
                  <a:noFill/>
                </a:ln>
                <a:solidFill>
                  <a:schemeClr val="tx1"/>
                </a:solidFill>
                <a:effectLst/>
                <a:latin typeface="Arial" panose="020B0604020202020204" pitchFamily="34" charset="0"/>
              </a:rPr>
              <a:t> was organized in Johannesburg.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In </a:t>
            </a:r>
            <a:r>
              <a:rPr kumimoji="0" lang="en-US" altLang="en-US" sz="1800" b="1" i="0" u="none" strike="noStrike" cap="none" normalizeH="0" baseline="0" dirty="0">
                <a:ln>
                  <a:noFill/>
                </a:ln>
                <a:solidFill>
                  <a:schemeClr val="tx1"/>
                </a:solidFill>
                <a:effectLst/>
                <a:latin typeface="Arial" panose="020B0604020202020204" pitchFamily="34" charset="0"/>
              </a:rPr>
              <a:t>2005</a:t>
            </a:r>
            <a:r>
              <a:rPr kumimoji="0" lang="en-US" altLang="en-US" sz="1800" b="0" i="0" u="none" strike="noStrike" cap="none" normalizeH="0" baseline="0" dirty="0">
                <a:ln>
                  <a:noFill/>
                </a:ln>
                <a:solidFill>
                  <a:schemeClr val="tx1"/>
                </a:solidFill>
                <a:effectLst/>
                <a:latin typeface="Arial" panose="020B0604020202020204" pitchFamily="34" charset="0"/>
              </a:rPr>
              <a:t>, the </a:t>
            </a:r>
            <a:r>
              <a:rPr kumimoji="0" lang="en-US" altLang="en-US" sz="1800" b="1" i="0" u="none" strike="noStrike" cap="none" normalizeH="0" baseline="0" dirty="0">
                <a:ln>
                  <a:noFill/>
                </a:ln>
                <a:solidFill>
                  <a:schemeClr val="tx1"/>
                </a:solidFill>
                <a:effectLst/>
                <a:latin typeface="Arial" panose="020B0604020202020204" pitchFamily="34" charset="0"/>
              </a:rPr>
              <a:t>Montreal talks on global warming</a:t>
            </a:r>
            <a:r>
              <a:rPr kumimoji="0" lang="en-US" altLang="en-US" sz="1800" b="0" i="0" u="none" strike="noStrike" cap="none" normalizeH="0" baseline="0" dirty="0">
                <a:ln>
                  <a:noFill/>
                </a:ln>
                <a:solidFill>
                  <a:schemeClr val="tx1"/>
                </a:solidFill>
                <a:effectLst/>
                <a:latin typeface="Arial" panose="020B0604020202020204" pitchFamily="34" charset="0"/>
              </a:rPr>
              <a:t> began.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In </a:t>
            </a:r>
            <a:r>
              <a:rPr kumimoji="0" lang="en-US" altLang="en-US" sz="1800" b="1" i="0" u="none" strike="noStrike" cap="none" normalizeH="0" baseline="0" dirty="0">
                <a:ln>
                  <a:noFill/>
                </a:ln>
                <a:solidFill>
                  <a:schemeClr val="tx1"/>
                </a:solidFill>
                <a:effectLst/>
                <a:latin typeface="Arial" panose="020B0604020202020204" pitchFamily="34" charset="0"/>
              </a:rPr>
              <a:t>2009</a:t>
            </a:r>
            <a:r>
              <a:rPr kumimoji="0" lang="en-US" altLang="en-US" sz="1800" b="0" i="0" u="none" strike="noStrike" cap="none" normalizeH="0" baseline="0" dirty="0">
                <a:ln>
                  <a:noFill/>
                </a:ln>
                <a:solidFill>
                  <a:schemeClr val="tx1"/>
                </a:solidFill>
                <a:effectLst/>
                <a:latin typeface="Arial" panose="020B0604020202020204" pitchFamily="34" charset="0"/>
              </a:rPr>
              <a:t>, the </a:t>
            </a:r>
            <a:r>
              <a:rPr kumimoji="0" lang="en-US" altLang="en-US" sz="1800" b="1" i="0" u="none" strike="noStrike" cap="none" normalizeH="0" baseline="0" dirty="0">
                <a:ln>
                  <a:noFill/>
                </a:ln>
                <a:solidFill>
                  <a:schemeClr val="tx1"/>
                </a:solidFill>
                <a:effectLst/>
                <a:latin typeface="Arial" panose="020B0604020202020204" pitchFamily="34" charset="0"/>
              </a:rPr>
              <a:t>COP-15 Conference on Climate Change</a:t>
            </a:r>
            <a:r>
              <a:rPr kumimoji="0" lang="en-US" altLang="en-US" sz="1800" b="0" i="0" u="none" strike="noStrike" cap="none" normalizeH="0" baseline="0" dirty="0">
                <a:ln>
                  <a:noFill/>
                </a:ln>
                <a:solidFill>
                  <a:schemeClr val="tx1"/>
                </a:solidFill>
                <a:effectLst/>
                <a:latin typeface="Arial" panose="020B0604020202020204" pitchFamily="34" charset="0"/>
              </a:rPr>
              <a:t> was held in Copenhagen, Denmark. During this conference, the </a:t>
            </a:r>
            <a:r>
              <a:rPr kumimoji="0" lang="en-US" altLang="en-US" sz="1800" b="1" i="0" u="none" strike="noStrike" cap="none" normalizeH="0" baseline="0" dirty="0">
                <a:ln>
                  <a:noFill/>
                </a:ln>
                <a:solidFill>
                  <a:schemeClr val="tx1"/>
                </a:solidFill>
                <a:effectLst/>
                <a:latin typeface="Arial" panose="020B0604020202020204" pitchFamily="34" charset="0"/>
              </a:rPr>
              <a:t>BASIC group</a:t>
            </a:r>
            <a:r>
              <a:rPr kumimoji="0" lang="en-US" altLang="en-US" sz="1800" b="0" i="0" u="none" strike="noStrike" cap="none" normalizeH="0" baseline="0" dirty="0">
                <a:ln>
                  <a:noFill/>
                </a:ln>
                <a:solidFill>
                  <a:schemeClr val="tx1"/>
                </a:solidFill>
                <a:effectLst/>
                <a:latin typeface="Arial" panose="020B0604020202020204" pitchFamily="34" charset="0"/>
              </a:rPr>
              <a:t> (Brazil, South Africa, India, and China) was formed.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In </a:t>
            </a:r>
            <a:r>
              <a:rPr kumimoji="0" lang="en-US" altLang="en-US" sz="1800" b="1" i="0" u="none" strike="noStrike" cap="none" normalizeH="0" baseline="0" dirty="0">
                <a:ln>
                  <a:noFill/>
                </a:ln>
                <a:solidFill>
                  <a:schemeClr val="tx1"/>
                </a:solidFill>
                <a:effectLst/>
                <a:latin typeface="Arial" panose="020B0604020202020204" pitchFamily="34" charset="0"/>
              </a:rPr>
              <a:t>2010</a:t>
            </a:r>
            <a:r>
              <a:rPr kumimoji="0" lang="en-US" altLang="en-US" sz="1800" b="0" i="0" u="none" strike="noStrike" cap="none" normalizeH="0" baseline="0" dirty="0">
                <a:ln>
                  <a:noFill/>
                </a:ln>
                <a:solidFill>
                  <a:schemeClr val="tx1"/>
                </a:solidFill>
                <a:effectLst/>
                <a:latin typeface="Arial" panose="020B0604020202020204" pitchFamily="34" charset="0"/>
              </a:rPr>
              <a:t>, a climate change conference was held in </a:t>
            </a:r>
            <a:r>
              <a:rPr kumimoji="0" lang="en-US" altLang="en-US" sz="1800" b="1" i="0" u="none" strike="noStrike" cap="none" normalizeH="0" baseline="0" dirty="0">
                <a:ln>
                  <a:noFill/>
                </a:ln>
                <a:solidFill>
                  <a:schemeClr val="tx1"/>
                </a:solidFill>
                <a:effectLst/>
                <a:latin typeface="Arial" panose="020B0604020202020204" pitchFamily="34" charset="0"/>
              </a:rPr>
              <a:t>Cancún, Mexico</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At this conference, the </a:t>
            </a:r>
            <a:r>
              <a:rPr kumimoji="0" lang="en-US" altLang="en-US" sz="1800" b="1" i="0" u="none" strike="noStrike" cap="none" normalizeH="0" baseline="0" dirty="0">
                <a:ln>
                  <a:noFill/>
                </a:ln>
                <a:solidFill>
                  <a:schemeClr val="tx1"/>
                </a:solidFill>
                <a:effectLst/>
                <a:latin typeface="Arial" panose="020B0604020202020204" pitchFamily="34" charset="0"/>
              </a:rPr>
              <a:t>Green Climate Fund</a:t>
            </a:r>
            <a:r>
              <a:rPr kumimoji="0" lang="en-US" altLang="en-US" sz="1800" b="0" i="0" u="none" strike="noStrike" cap="none" normalizeH="0" baseline="0" dirty="0">
                <a:ln>
                  <a:noFill/>
                </a:ln>
                <a:solidFill>
                  <a:schemeClr val="tx1"/>
                </a:solidFill>
                <a:effectLst/>
                <a:latin typeface="Arial" panose="020B0604020202020204" pitchFamily="34" charset="0"/>
              </a:rPr>
              <a:t> was established to help developing and poor countries with support from developed nations.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2">
            <a:extLst>
              <a:ext uri="{FF2B5EF4-FFF2-40B4-BE49-F238E27FC236}">
                <a16:creationId xmlns:a16="http://schemas.microsoft.com/office/drawing/2014/main" id="{A822F01D-9ED7-2084-6604-8D85A6A00366}"/>
              </a:ext>
            </a:extLst>
          </p:cNvPr>
          <p:cNvSpPr>
            <a:spLocks noChangeArrowheads="1"/>
          </p:cNvSpPr>
          <p:nvPr/>
        </p:nvSpPr>
        <p:spPr bwMode="auto">
          <a:xfrm>
            <a:off x="0" y="45720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484683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0A8CF14-24B1-68B6-97F5-7BE2C4350222}"/>
              </a:ext>
            </a:extLst>
          </p:cNvPr>
          <p:cNvSpPr txBox="1"/>
          <p:nvPr/>
        </p:nvSpPr>
        <p:spPr>
          <a:xfrm>
            <a:off x="731520" y="219456"/>
            <a:ext cx="10835640" cy="6063198"/>
          </a:xfrm>
          <a:prstGeom prst="rect">
            <a:avLst/>
          </a:prstGeom>
          <a:noFill/>
        </p:spPr>
        <p:txBody>
          <a:bodyPr wrap="square">
            <a:spAutoFit/>
          </a:bodyPr>
          <a:lstStyle/>
          <a:p>
            <a:pPr algn="ctr">
              <a:buNone/>
            </a:pPr>
            <a:r>
              <a:rPr lang="en-US" sz="2800" b="1" dirty="0">
                <a:effectLst/>
              </a:rPr>
              <a:t>Strategies Adopted in India to Address Climate Change</a:t>
            </a:r>
          </a:p>
          <a:p>
            <a:pPr algn="ctr">
              <a:buNone/>
            </a:pPr>
            <a:endParaRPr lang="en-US" sz="2400" dirty="0">
              <a:effectLst/>
            </a:endParaRPr>
          </a:p>
          <a:p>
            <a:pPr>
              <a:buFont typeface="Arial" panose="020B0604020202020204" pitchFamily="34" charset="0"/>
              <a:buChar char="•"/>
            </a:pPr>
            <a:r>
              <a:rPr lang="en-US" sz="2400" b="1" dirty="0">
                <a:effectLst/>
              </a:rPr>
              <a:t>Considering the possible consequences of climate change, the Planning Commission recommended the formulation of a National Action Plan in the 11th Five-Year Plan to prevent its impact.</a:t>
            </a:r>
          </a:p>
          <a:p>
            <a:pPr>
              <a:buFont typeface="Arial" panose="020B0604020202020204" pitchFamily="34" charset="0"/>
              <a:buChar char="•"/>
            </a:pPr>
            <a:r>
              <a:rPr lang="en-US" sz="2400" b="1" dirty="0">
                <a:effectLst/>
              </a:rPr>
              <a:t>As part of its international commitments under the UNFCCC, India has prepared an official National Information System (NTCOM). This provides data on greenhouse gases emitted in India and assesses their sensitivity and impacts.</a:t>
            </a:r>
          </a:p>
          <a:p>
            <a:pPr>
              <a:buFont typeface="Arial" panose="020B0604020202020204" pitchFamily="34" charset="0"/>
              <a:buChar char="•"/>
            </a:pPr>
            <a:r>
              <a:rPr lang="en-US" sz="2400" b="1" dirty="0">
                <a:effectLst/>
              </a:rPr>
              <a:t>India has prepared a National Action Plan on Climate Change (NAPCC), under which eight national missions are being implemented. Some of these include:</a:t>
            </a:r>
          </a:p>
          <a:p>
            <a:pPr>
              <a:buFont typeface="Arial" panose="020B0604020202020204" pitchFamily="34" charset="0"/>
              <a:buChar char="•"/>
            </a:pPr>
            <a:r>
              <a:rPr lang="en-US" sz="2400" b="1" dirty="0">
                <a:effectLst/>
              </a:rPr>
              <a:t>▪ National Water Mission – aimed at conserving water and minimizing misuse. ▪ National Mission for Sustaining the Himalayan Ecosystem – focused on protecting and ensuring long-term management of glaciers and mountain ecology. ▪ National Mission for a Green India – with the goal of bringing 33% of the country’s total land area under forest cover. ▪ National Mission on Sustainable Agriculture – aimed at ensuring coordinated policy along with research and technological development.</a:t>
            </a:r>
          </a:p>
        </p:txBody>
      </p:sp>
    </p:spTree>
    <p:extLst>
      <p:ext uri="{BB962C8B-B14F-4D97-AF65-F5344CB8AC3E}">
        <p14:creationId xmlns:p14="http://schemas.microsoft.com/office/powerpoint/2010/main" val="1359045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a:xfrm>
            <a:off x="5827205" y="914400"/>
            <a:ext cx="5449824" cy="3538728"/>
          </a:xfrm>
        </p:spPr>
        <p:txBody>
          <a:bodyPr anchor="b"/>
          <a:lstStyle/>
          <a:p>
            <a:pPr lvl="0" algn="r">
              <a:lnSpc>
                <a:spcPct val="100000"/>
              </a:lnSpc>
              <a:spcBef>
                <a:spcPts val="0"/>
              </a:spcBef>
              <a:defRPr/>
            </a:pPr>
            <a:r>
              <a:rPr lang="en-US" dirty="0">
                <a:cs typeface="Gill Sans Light" panose="020B0302020104020203" pitchFamily="34" charset="-79"/>
              </a:rPr>
              <a:t>Gender Sensitization</a:t>
            </a:r>
            <a:r>
              <a:rPr lang="en-US" dirty="0"/>
              <a:t> </a:t>
            </a:r>
            <a:br>
              <a:rPr lang="en-US" dirty="0"/>
            </a:br>
            <a:r>
              <a:rPr lang="en-US" dirty="0"/>
              <a:t>and Climate Change</a:t>
            </a:r>
            <a:endParaRPr lang="en-US" dirty="0">
              <a:cs typeface="Gill Sans Light" panose="020B0302020104020203" pitchFamily="34" charset="-79"/>
            </a:endParaRPr>
          </a:p>
        </p:txBody>
      </p:sp>
      <p:pic>
        <p:nvPicPr>
          <p:cNvPr id="4" name="Picture Placeholder 3" descr="A person holding a plant">
            <a:extLst>
              <a:ext uri="{FF2B5EF4-FFF2-40B4-BE49-F238E27FC236}">
                <a16:creationId xmlns:a16="http://schemas.microsoft.com/office/drawing/2014/main" id="{0DEBEDD0-2C97-CD36-23CF-99F082806824}"/>
              </a:ext>
            </a:extLst>
          </p:cNvPr>
          <p:cNvPicPr>
            <a:picLocks noGrp="1" noChangeAspect="1"/>
          </p:cNvPicPr>
          <p:nvPr>
            <p:ph type="pic" sz="quarter" idx="11"/>
          </p:nvPr>
        </p:nvPicPr>
        <p:blipFill rotWithShape="1">
          <a:blip r:embed="rId3"/>
          <a:srcRect l="24497" r="24497"/>
          <a:stretch/>
        </p:blipFill>
        <p:spPr>
          <a:xfrm>
            <a:off x="-1" y="261780"/>
            <a:ext cx="5046134" cy="6596220"/>
          </a:xfrm>
          <a:solidFill>
            <a:schemeClr val="tx1"/>
          </a:solidFill>
        </p:spPr>
      </p:pic>
    </p:spTree>
    <p:extLst>
      <p:ext uri="{BB962C8B-B14F-4D97-AF65-F5344CB8AC3E}">
        <p14:creationId xmlns:p14="http://schemas.microsoft.com/office/powerpoint/2010/main" val="520000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A7BE12AD-D808-BDE0-3EB8-5BC50B1D8474}"/>
              </a:ext>
            </a:extLst>
          </p:cNvPr>
          <p:cNvSpPr>
            <a:spLocks noGrp="1"/>
          </p:cNvSpPr>
          <p:nvPr>
            <p:ph type="title"/>
          </p:nvPr>
        </p:nvSpPr>
        <p:spPr/>
        <p:txBody>
          <a:bodyPr/>
          <a:lstStyle/>
          <a:p>
            <a:r>
              <a:rPr lang="en-US" dirty="0"/>
              <a:t>Why Women are more Vulnerable</a:t>
            </a:r>
          </a:p>
        </p:txBody>
      </p:sp>
      <p:sp>
        <p:nvSpPr>
          <p:cNvPr id="8" name="Content Placeholder 7">
            <a:extLst>
              <a:ext uri="{FF2B5EF4-FFF2-40B4-BE49-F238E27FC236}">
                <a16:creationId xmlns:a16="http://schemas.microsoft.com/office/drawing/2014/main" id="{BCFDA37B-399A-B9F0-7A7D-2A891EB7FFA6}"/>
              </a:ext>
            </a:extLst>
          </p:cNvPr>
          <p:cNvSpPr>
            <a:spLocks noGrp="1"/>
          </p:cNvSpPr>
          <p:nvPr>
            <p:ph sz="quarter" idx="10"/>
          </p:nvPr>
        </p:nvSpPr>
        <p:spPr>
          <a:xfrm>
            <a:off x="914400" y="2039112"/>
            <a:ext cx="9601200" cy="3356576"/>
          </a:xfrm>
        </p:spPr>
        <p:txBody>
          <a:bodyPr>
            <a:normAutofit/>
          </a:bodyPr>
          <a:lstStyle/>
          <a:p>
            <a:r>
              <a:rPr lang="en-US" dirty="0"/>
              <a:t>•	Livelihood dependence: In countries like India, women are heavily involved in agriculture, animal husbandry, and forest-based work—sectors most affected by climate variability.	</a:t>
            </a:r>
          </a:p>
          <a:p>
            <a:r>
              <a:rPr lang="en-US" dirty="0"/>
              <a:t>•	Water &amp; fuel burden: Droughts and deforestation increase the time women spend collecting water and firewood, affecting health and education.	</a:t>
            </a:r>
          </a:p>
          <a:p>
            <a:r>
              <a:rPr lang="en-US" dirty="0"/>
              <a:t>•	Limited access to resources: Women often lack land ownership, credit, technology, and climate information.	</a:t>
            </a:r>
          </a:p>
          <a:p>
            <a:r>
              <a:rPr lang="en-US" dirty="0"/>
              <a:t>•	Disaster risks: During floods, cyclones, and heatwaves, women face higher mortality due to mobility restrictions, caregiving roles, and lack of early warnings</a:t>
            </a:r>
          </a:p>
        </p:txBody>
      </p:sp>
      <p:sp>
        <p:nvSpPr>
          <p:cNvPr id="3" name="Slide Number Placeholder 2">
            <a:extLst>
              <a:ext uri="{FF2B5EF4-FFF2-40B4-BE49-F238E27FC236}">
                <a16:creationId xmlns:a16="http://schemas.microsoft.com/office/drawing/2014/main" id="{50CD348E-9357-0442-4555-AF6B4AFE34B6}"/>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21</a:t>
            </a:fld>
            <a:endParaRPr lang="en-US" dirty="0"/>
          </a:p>
        </p:txBody>
      </p:sp>
    </p:spTree>
    <p:extLst>
      <p:ext uri="{BB962C8B-B14F-4D97-AF65-F5344CB8AC3E}">
        <p14:creationId xmlns:p14="http://schemas.microsoft.com/office/powerpoint/2010/main" val="1966913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DC0028-4150-0F89-E59C-F563C67F6CFD}"/>
              </a:ext>
            </a:extLst>
          </p:cNvPr>
          <p:cNvSpPr>
            <a:spLocks noGrp="1"/>
          </p:cNvSpPr>
          <p:nvPr>
            <p:ph type="ctrTitle"/>
          </p:nvPr>
        </p:nvSpPr>
        <p:spPr/>
        <p:txBody>
          <a:bodyPr/>
          <a:lstStyle/>
          <a:p>
            <a:r>
              <a:rPr lang="en-US" dirty="0"/>
              <a:t>thank you</a:t>
            </a:r>
          </a:p>
        </p:txBody>
      </p:sp>
      <p:sp>
        <p:nvSpPr>
          <p:cNvPr id="11" name="Content Placeholder 10">
            <a:extLst>
              <a:ext uri="{FF2B5EF4-FFF2-40B4-BE49-F238E27FC236}">
                <a16:creationId xmlns:a16="http://schemas.microsoft.com/office/drawing/2014/main" id="{C6DCC38C-603B-CCD0-2914-0BBCD4F4F74E}"/>
              </a:ext>
            </a:extLst>
          </p:cNvPr>
          <p:cNvSpPr>
            <a:spLocks noGrp="1"/>
          </p:cNvSpPr>
          <p:nvPr>
            <p:ph sz="quarter" idx="13"/>
          </p:nvPr>
        </p:nvSpPr>
        <p:spPr>
          <a:xfrm>
            <a:off x="6848856" y="914400"/>
            <a:ext cx="3867912" cy="5029200"/>
          </a:xfrm>
        </p:spPr>
        <p:txBody>
          <a:bodyPr anchor="ctr"/>
          <a:lstStyle/>
          <a:p>
            <a:r>
              <a:rPr lang="en-US" dirty="0"/>
              <a:t>dr. Madhu </a:t>
            </a:r>
            <a:r>
              <a:rPr lang="en-US"/>
              <a:t>bala</a:t>
            </a:r>
            <a:endParaRPr lang="en-US" dirty="0"/>
          </a:p>
          <a:p>
            <a:r>
              <a:rPr lang="en-US" dirty="0"/>
              <a:t>+91-9431480431</a:t>
            </a:r>
          </a:p>
          <a:p>
            <a:pPr lvl="1"/>
            <a:r>
              <a:rPr lang="en-US" dirty="0"/>
              <a:t>madhubsdma@gmail.com</a:t>
            </a:r>
          </a:p>
          <a:p>
            <a:endParaRPr lang="en-US" dirty="0"/>
          </a:p>
        </p:txBody>
      </p:sp>
    </p:spTree>
    <p:extLst>
      <p:ext uri="{BB962C8B-B14F-4D97-AF65-F5344CB8AC3E}">
        <p14:creationId xmlns:p14="http://schemas.microsoft.com/office/powerpoint/2010/main" val="2188828507"/>
      </p:ext>
    </p:extLst>
  </p:cSld>
  <p:clrMapOvr>
    <a:masterClrMapping/>
  </p:clrMapOvr>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49AD37-9510-4A2D-B790-12C439A83F93}">
  <ds:schemaRefs>
    <ds:schemaRef ds:uri="http://schemas.microsoft.com/sharepoint/v3/contenttype/forms"/>
  </ds:schemaRefs>
</ds:datastoreItem>
</file>

<file path=customXml/itemProps2.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{E138956F-A82C-4FF4-A38B-93586420737F}TF1ed9553b-00c4-4092-846a-c8f7f2908f3beecd942f_win32-8e33096c3cfc</Template>
  <TotalTime>610</TotalTime>
  <Words>2864</Words>
  <Application>Microsoft Office PowerPoint</Application>
  <PresentationFormat>Widescreen</PresentationFormat>
  <Paragraphs>207</Paragraphs>
  <Slides>22</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Courier New</vt:lpstr>
      <vt:lpstr>Gill Sans Light</vt:lpstr>
      <vt:lpstr>Gill Sans Nova Light</vt:lpstr>
      <vt:lpstr>Sagona Book</vt:lpstr>
      <vt:lpstr>Custom</vt:lpstr>
      <vt:lpstr> CLIMATE CHANGE        Dr. Madhu Bala      Assistant Professor      Patliputra University</vt:lpstr>
      <vt:lpstr>agenda</vt:lpstr>
      <vt:lpstr>Concept of Climate - Climate is an important part of Physical environment  - Life on Earth is due to Water and Air  - Climate impacts all human actions   - Daily Life of Humankind, behaviour, food habits, living style have impact of climate.  - Climate is responsible for advent and decay of all living organisms. </vt:lpstr>
      <vt:lpstr>What is Climate Change ? _Climate change brings imbalance in life of living organisms.  _ Climate change directly means changes which happen in long run in temperature, rain, moisture and other components  _Climate Change means those changes which we are feeling  _Climate Change is side effect of human activities  _As per Report of IPCC, due to climate change average temperature of World is rising.  _Between 1961 to 1990, average temperature of Earth rose from 14 degree to 14.52 degree  </vt:lpstr>
      <vt:lpstr>  Causes of Climate Change  #Green House Gases include mainly Water vapour, CO2, Methane, Nitrous Oxide, Ozone, Chlorofloro Carbon  #Water Vapour reaches to 4% in Tropical areas while is has low level near Poles  #CO2 condenses due to burning of fossil fuel, deforestation and change of land use  #Nitrous Oxide is formed due to use of nitrogenous fertilizers and remain active for 100 years. It causes 298  times more global warming than CO2  # Methene Gas causes 25  times more global warming than CO2  #Chlorofloro carbon is formed by the use of deodorant, fridge, use of AC and remain active for 1700 years. It has 1000 times more capacity of global warming   </vt:lpstr>
      <vt:lpstr>PowerPoint Presentation</vt:lpstr>
      <vt:lpstr>Impact of Climate Change (Across Different Regions of the World)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Biodiversity Affected by Climate Change </vt:lpstr>
      <vt:lpstr>PowerPoint Presentation</vt:lpstr>
      <vt:lpstr>PowerPoint Presentation</vt:lpstr>
      <vt:lpstr>Gender Sensitization  and Climate Change</vt:lpstr>
      <vt:lpstr>Why Women are more Vulnerable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Madhu Bala</dc:creator>
  <cp:lastModifiedBy>Dr. Madhu Bala</cp:lastModifiedBy>
  <cp:revision>1</cp:revision>
  <dcterms:created xsi:type="dcterms:W3CDTF">2026-02-16T16:21:05Z</dcterms:created>
  <dcterms:modified xsi:type="dcterms:W3CDTF">2026-02-17T02:31:27Z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